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57" r:id="rId4"/>
    <p:sldId id="262" r:id="rId5"/>
    <p:sldId id="263" r:id="rId6"/>
    <p:sldId id="264" r:id="rId7"/>
  </p:sldIdLst>
  <p:sldSz cx="7772400" cy="10058400"/>
  <p:notesSz cx="6858000" cy="9144000"/>
  <p:defaultTextStyle>
    <a:defPPr>
      <a:defRPr lang="en-US"/>
    </a:defPPr>
    <a:lvl1pPr marL="0" algn="l" defTabSz="855544" rtl="0" eaLnBrk="1" latinLnBrk="0" hangingPunct="1">
      <a:defRPr sz="1685" kern="1200">
        <a:solidFill>
          <a:schemeClr val="tx1"/>
        </a:solidFill>
        <a:latin typeface="+mn-lt"/>
        <a:ea typeface="+mn-ea"/>
        <a:cs typeface="+mn-cs"/>
      </a:defRPr>
    </a:lvl1pPr>
    <a:lvl2pPr marL="427772" algn="l" defTabSz="855544" rtl="0" eaLnBrk="1" latinLnBrk="0" hangingPunct="1">
      <a:defRPr sz="1685" kern="1200">
        <a:solidFill>
          <a:schemeClr val="tx1"/>
        </a:solidFill>
        <a:latin typeface="+mn-lt"/>
        <a:ea typeface="+mn-ea"/>
        <a:cs typeface="+mn-cs"/>
      </a:defRPr>
    </a:lvl2pPr>
    <a:lvl3pPr marL="855544" algn="l" defTabSz="855544" rtl="0" eaLnBrk="1" latinLnBrk="0" hangingPunct="1">
      <a:defRPr sz="1685" kern="1200">
        <a:solidFill>
          <a:schemeClr val="tx1"/>
        </a:solidFill>
        <a:latin typeface="+mn-lt"/>
        <a:ea typeface="+mn-ea"/>
        <a:cs typeface="+mn-cs"/>
      </a:defRPr>
    </a:lvl3pPr>
    <a:lvl4pPr marL="1283317" algn="l" defTabSz="855544" rtl="0" eaLnBrk="1" latinLnBrk="0" hangingPunct="1">
      <a:defRPr sz="1685" kern="1200">
        <a:solidFill>
          <a:schemeClr val="tx1"/>
        </a:solidFill>
        <a:latin typeface="+mn-lt"/>
        <a:ea typeface="+mn-ea"/>
        <a:cs typeface="+mn-cs"/>
      </a:defRPr>
    </a:lvl4pPr>
    <a:lvl5pPr marL="1711088" algn="l" defTabSz="855544" rtl="0" eaLnBrk="1" latinLnBrk="0" hangingPunct="1">
      <a:defRPr sz="1685" kern="1200">
        <a:solidFill>
          <a:schemeClr val="tx1"/>
        </a:solidFill>
        <a:latin typeface="+mn-lt"/>
        <a:ea typeface="+mn-ea"/>
        <a:cs typeface="+mn-cs"/>
      </a:defRPr>
    </a:lvl5pPr>
    <a:lvl6pPr marL="2138860" algn="l" defTabSz="855544" rtl="0" eaLnBrk="1" latinLnBrk="0" hangingPunct="1">
      <a:defRPr sz="1685" kern="1200">
        <a:solidFill>
          <a:schemeClr val="tx1"/>
        </a:solidFill>
        <a:latin typeface="+mn-lt"/>
        <a:ea typeface="+mn-ea"/>
        <a:cs typeface="+mn-cs"/>
      </a:defRPr>
    </a:lvl6pPr>
    <a:lvl7pPr marL="2566632" algn="l" defTabSz="855544" rtl="0" eaLnBrk="1" latinLnBrk="0" hangingPunct="1">
      <a:defRPr sz="1685" kern="1200">
        <a:solidFill>
          <a:schemeClr val="tx1"/>
        </a:solidFill>
        <a:latin typeface="+mn-lt"/>
        <a:ea typeface="+mn-ea"/>
        <a:cs typeface="+mn-cs"/>
      </a:defRPr>
    </a:lvl7pPr>
    <a:lvl8pPr marL="2994404" algn="l" defTabSz="855544" rtl="0" eaLnBrk="1" latinLnBrk="0" hangingPunct="1">
      <a:defRPr sz="1685" kern="1200">
        <a:solidFill>
          <a:schemeClr val="tx1"/>
        </a:solidFill>
        <a:latin typeface="+mn-lt"/>
        <a:ea typeface="+mn-ea"/>
        <a:cs typeface="+mn-cs"/>
      </a:defRPr>
    </a:lvl8pPr>
    <a:lvl9pPr marL="3422177" algn="l" defTabSz="855544"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B19"/>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snapToGrid="0">
      <p:cViewPr varScale="1">
        <p:scale>
          <a:sx n="89" d="100"/>
          <a:sy n="89" d="100"/>
        </p:scale>
        <p:origin x="288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B082B7-DD5A-4F7D-8F12-16525AED3FE3}"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355703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082B7-DD5A-4F7D-8F12-16525AED3FE3}"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411766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082B7-DD5A-4F7D-8F12-16525AED3FE3}"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331409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082B7-DD5A-4F7D-8F12-16525AED3FE3}"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331914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B082B7-DD5A-4F7D-8F12-16525AED3FE3}"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1313016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B082B7-DD5A-4F7D-8F12-16525AED3FE3}" type="datetimeFigureOut">
              <a:rPr lang="en-US" smtClean="0"/>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1689474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B082B7-DD5A-4F7D-8F12-16525AED3FE3}" type="datetimeFigureOut">
              <a:rPr lang="en-US" smtClean="0"/>
              <a:t>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338888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B082B7-DD5A-4F7D-8F12-16525AED3FE3}" type="datetimeFigureOut">
              <a:rPr lang="en-US" smtClean="0"/>
              <a:t>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9745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082B7-DD5A-4F7D-8F12-16525AED3FE3}" type="datetimeFigureOut">
              <a:rPr lang="en-US" smtClean="0"/>
              <a:t>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3908541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DEB082B7-DD5A-4F7D-8F12-16525AED3FE3}" type="datetimeFigureOut">
              <a:rPr lang="en-US" smtClean="0"/>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947470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DEB082B7-DD5A-4F7D-8F12-16525AED3FE3}" type="datetimeFigureOut">
              <a:rPr lang="en-US" smtClean="0"/>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DC756-4F40-43D1-ADE7-442C982DB9DA}" type="slidenum">
              <a:rPr lang="en-US" smtClean="0"/>
              <a:t>‹#›</a:t>
            </a:fld>
            <a:endParaRPr lang="en-US"/>
          </a:p>
        </p:txBody>
      </p:sp>
    </p:spTree>
    <p:extLst>
      <p:ext uri="{BB962C8B-B14F-4D97-AF65-F5344CB8AC3E}">
        <p14:creationId xmlns:p14="http://schemas.microsoft.com/office/powerpoint/2010/main" val="10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DEB082B7-DD5A-4F7D-8F12-16525AED3FE3}" type="datetimeFigureOut">
              <a:rPr lang="en-US" smtClean="0"/>
              <a:t>1/5/2023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4ADC756-4F40-43D1-ADE7-442C982DB9DA}" type="slidenum">
              <a:rPr lang="en-US" smtClean="0"/>
              <a:t>‹#›</a:t>
            </a:fld>
            <a:endParaRPr lang="en-US"/>
          </a:p>
        </p:txBody>
      </p:sp>
    </p:spTree>
    <p:extLst>
      <p:ext uri="{BB962C8B-B14F-4D97-AF65-F5344CB8AC3E}">
        <p14:creationId xmlns:p14="http://schemas.microsoft.com/office/powerpoint/2010/main" val="25638152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hyperlink" Target="https://catalog.ufl.edu/ugrad/current/regulations/info/grades.aspx"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bgordon1@ufl.edu"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atalog.ufl.edu/ugrad/current/regulations/info/attendance.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each.ufl.edu/wp-content/uploads/2012/08/NetiquetteGuideforOnlineCourses.pdf" TargetMode="External"/><Relationship Id="rId2" Type="http://schemas.openxmlformats.org/officeDocument/2006/relationships/hyperlink" Target="https://catalog.ufl.edu/ugrad/current/regulations/info/attendance.aspx" TargetMode="External"/><Relationship Id="rId1" Type="http://schemas.openxmlformats.org/officeDocument/2006/relationships/slideLayout" Target="../slideLayouts/slideLayout7.xml"/><Relationship Id="rId5" Type="http://schemas.openxmlformats.org/officeDocument/2006/relationships/hyperlink" Target="https://sccr.dso.ufl.edu/policies/student-honor-code-student-conduct-code/" TargetMode="External"/><Relationship Id="rId4" Type="http://schemas.openxmlformats.org/officeDocument/2006/relationships/hyperlink" Target="http://www.dso.ufl.edu/dr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helpdesk@ufl.edu" TargetMode="External"/><Relationship Id="rId7" Type="http://schemas.openxmlformats.org/officeDocument/2006/relationships/hyperlink" Target="http://www.dso.ufl.edu/drc/" TargetMode="External"/><Relationship Id="rId2" Type="http://schemas.openxmlformats.org/officeDocument/2006/relationships/hyperlink" Target="http://helpdesk.ufl.edu/" TargetMode="External"/><Relationship Id="rId1" Type="http://schemas.openxmlformats.org/officeDocument/2006/relationships/slideLayout" Target="../slideLayouts/slideLayout7.xml"/><Relationship Id="rId6" Type="http://schemas.openxmlformats.org/officeDocument/2006/relationships/hyperlink" Target="http://guides.uflib.ufl.edu/content.php?pid=86973&amp;sid=686381" TargetMode="External"/><Relationship Id="rId5" Type="http://schemas.openxmlformats.org/officeDocument/2006/relationships/hyperlink" Target="https://distance.ufl.edu/getting-help/" TargetMode="External"/><Relationship Id="rId4" Type="http://schemas.openxmlformats.org/officeDocument/2006/relationships/hyperlink" Target="https://elearning.ufl.edu/student-help-faqs/"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mailto:umatter@ufl.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78749" y="3572114"/>
            <a:ext cx="7096023" cy="1277273"/>
          </a:xfrm>
          <a:prstGeom prst="rect">
            <a:avLst/>
          </a:prstGeom>
          <a:solidFill>
            <a:schemeClr val="bg1"/>
          </a:solidFill>
        </p:spPr>
        <p:txBody>
          <a:bodyPr wrap="square" rtlCol="0">
            <a:spAutoFit/>
          </a:bodyPr>
          <a:lstStyle/>
          <a:p>
            <a:r>
              <a:rPr lang="en-US" sz="1100" b="1" dirty="0">
                <a:solidFill>
                  <a:srgbClr val="FF5B19"/>
                </a:solidFill>
                <a:latin typeface="Rockwell" panose="02060603020205020403" pitchFamily="18" charset="0"/>
              </a:rPr>
              <a:t>Course Objectives </a:t>
            </a:r>
            <a:r>
              <a:rPr lang="en-US" sz="1100" i="1" dirty="0"/>
              <a:t> </a:t>
            </a:r>
            <a:endParaRPr lang="en-US" sz="1100" dirty="0"/>
          </a:p>
          <a:p>
            <a:r>
              <a:rPr lang="en-US" sz="1100" i="1" dirty="0"/>
              <a:t>Upon completion of this course students are expected to successfully: </a:t>
            </a:r>
            <a:endParaRPr lang="en-US" sz="1100" dirty="0"/>
          </a:p>
          <a:p>
            <a:pPr marL="171450" indent="-171450">
              <a:buFont typeface="Wingdings" panose="05000000000000000000" pitchFamily="2" charset="2"/>
              <a:buChar char="ü"/>
            </a:pPr>
            <a:r>
              <a:rPr lang="en-US" sz="1100" dirty="0"/>
              <a:t>Analyze the history of sport supplement use</a:t>
            </a:r>
          </a:p>
          <a:p>
            <a:pPr marL="171450" indent="-171450">
              <a:buFont typeface="Wingdings" panose="05000000000000000000" pitchFamily="2" charset="2"/>
              <a:buChar char="ü"/>
            </a:pPr>
            <a:r>
              <a:rPr lang="en-US" sz="1100" dirty="0"/>
              <a:t>Evaluate the regulations that regulate supplements and the sports organizations </a:t>
            </a:r>
          </a:p>
          <a:p>
            <a:pPr marL="171450" indent="-171450">
              <a:buFont typeface="Wingdings" panose="05000000000000000000" pitchFamily="2" charset="2"/>
              <a:buChar char="ü"/>
            </a:pPr>
            <a:r>
              <a:rPr lang="en-US" sz="1100" dirty="0"/>
              <a:t>Research and analyze the major components of human diets including macro and micro nutrients</a:t>
            </a:r>
          </a:p>
          <a:p>
            <a:pPr marL="171450" indent="-171450">
              <a:buFont typeface="Wingdings" panose="05000000000000000000" pitchFamily="2" charset="2"/>
              <a:buChar char="ü"/>
            </a:pPr>
            <a:r>
              <a:rPr lang="en-US" sz="1100" dirty="0"/>
              <a:t>Analyze energy balance in the human body and excess energy is stored</a:t>
            </a:r>
          </a:p>
          <a:p>
            <a:pPr marL="171450" indent="-171450">
              <a:buFont typeface="Wingdings" panose="05000000000000000000" pitchFamily="2" charset="2"/>
              <a:buChar char="ü"/>
            </a:pPr>
            <a:r>
              <a:rPr lang="en-US" sz="1100" dirty="0"/>
              <a:t>Research and investigate major ingredients included in supplements on the market today</a:t>
            </a:r>
          </a:p>
        </p:txBody>
      </p:sp>
      <p:sp>
        <p:nvSpPr>
          <p:cNvPr id="16" name="TextBox 15"/>
          <p:cNvSpPr txBox="1"/>
          <p:nvPr/>
        </p:nvSpPr>
        <p:spPr>
          <a:xfrm>
            <a:off x="239686" y="6894806"/>
            <a:ext cx="5411937" cy="1677382"/>
          </a:xfrm>
          <a:prstGeom prst="rect">
            <a:avLst/>
          </a:prstGeom>
          <a:solidFill>
            <a:schemeClr val="bg1"/>
          </a:solidFill>
        </p:spPr>
        <p:txBody>
          <a:bodyPr wrap="square" rtlCol="0">
            <a:spAutoFit/>
          </a:bodyPr>
          <a:lstStyle/>
          <a:p>
            <a:r>
              <a:rPr lang="en-US" sz="1100" b="1" dirty="0">
                <a:solidFill>
                  <a:srgbClr val="FF5B19"/>
                </a:solidFill>
                <a:latin typeface="Rockwell" panose="02060603020205020403" pitchFamily="18" charset="0"/>
              </a:rPr>
              <a:t>Grading Standards</a:t>
            </a:r>
          </a:p>
          <a:p>
            <a:pPr>
              <a:tabLst>
                <a:tab pos="228600" algn="l"/>
                <a:tab pos="347663" algn="l"/>
                <a:tab pos="1484313" algn="l"/>
                <a:tab pos="1709738" algn="l"/>
                <a:tab pos="1828800" algn="l"/>
                <a:tab pos="2968625" algn="l"/>
                <a:tab pos="3206750" algn="l"/>
                <a:tab pos="3313113" algn="l"/>
              </a:tabLst>
            </a:pPr>
            <a:r>
              <a:rPr lang="en-US" sz="1100" dirty="0"/>
              <a:t>	</a:t>
            </a:r>
          </a:p>
          <a:p>
            <a:pPr>
              <a:tabLst>
                <a:tab pos="228600" algn="l"/>
                <a:tab pos="347663" algn="l"/>
                <a:tab pos="1484313" algn="l"/>
                <a:tab pos="1709738" algn="l"/>
                <a:tab pos="1828800" algn="l"/>
                <a:tab pos="2968625" algn="l"/>
                <a:tab pos="3206750" algn="l"/>
                <a:tab pos="3313113" algn="l"/>
              </a:tabLst>
            </a:pPr>
            <a:endParaRPr lang="en-US" sz="1100" dirty="0"/>
          </a:p>
          <a:p>
            <a:pPr>
              <a:tabLst>
                <a:tab pos="228600" algn="l"/>
                <a:tab pos="347663" algn="l"/>
                <a:tab pos="1484313" algn="l"/>
                <a:tab pos="1709738" algn="l"/>
                <a:tab pos="1828800" algn="l"/>
                <a:tab pos="2968625" algn="l"/>
                <a:tab pos="3206750" algn="l"/>
                <a:tab pos="3313113" algn="l"/>
              </a:tabLst>
            </a:pPr>
            <a:endParaRPr lang="en-US" sz="1100" dirty="0"/>
          </a:p>
          <a:p>
            <a:pPr>
              <a:tabLst>
                <a:tab pos="228600" algn="l"/>
                <a:tab pos="347663" algn="l"/>
                <a:tab pos="1484313" algn="l"/>
                <a:tab pos="1709738" algn="l"/>
                <a:tab pos="1828800" algn="l"/>
                <a:tab pos="2968625" algn="l"/>
                <a:tab pos="3206750" algn="l"/>
                <a:tab pos="3313113" algn="l"/>
              </a:tabLst>
            </a:pPr>
            <a:endParaRPr lang="en-US" sz="400" dirty="0"/>
          </a:p>
          <a:p>
            <a:endParaRPr lang="en-US" sz="1100" dirty="0"/>
          </a:p>
          <a:p>
            <a:endParaRPr lang="en-US" sz="1100" dirty="0"/>
          </a:p>
          <a:p>
            <a:endParaRPr lang="en-US" sz="1100" dirty="0"/>
          </a:p>
          <a:p>
            <a:r>
              <a:rPr lang="en-US" sz="1100" dirty="0"/>
              <a:t>See current UF Grading Policies for further details:</a:t>
            </a:r>
          </a:p>
          <a:p>
            <a:r>
              <a:rPr lang="en-US" sz="1100" dirty="0">
                <a:hlinkClick r:id="rId2"/>
              </a:rPr>
              <a:t>https://catalog.ufl.edu/ugrad/current/regulations/info/grades.aspx</a:t>
            </a:r>
            <a:r>
              <a:rPr lang="en-US" sz="1100" dirty="0"/>
              <a:t> </a:t>
            </a:r>
          </a:p>
        </p:txBody>
      </p:sp>
      <p:pic>
        <p:nvPicPr>
          <p:cNvPr id="63" name="Picture 62"/>
          <p:cNvPicPr>
            <a:picLocks noChangeAspect="1"/>
          </p:cNvPicPr>
          <p:nvPr/>
        </p:nvPicPr>
        <p:blipFill rotWithShape="1">
          <a:blip r:embed="rId3" cstate="print">
            <a:extLst>
              <a:ext uri="{28A0092B-C50C-407E-A947-70E740481C1C}">
                <a14:useLocalDpi xmlns:a14="http://schemas.microsoft.com/office/drawing/2010/main" val="0"/>
              </a:ext>
            </a:extLst>
          </a:blip>
          <a:srcRect t="42992"/>
          <a:stretch/>
        </p:blipFill>
        <p:spPr>
          <a:xfrm>
            <a:off x="1" y="-12326"/>
            <a:ext cx="7772399" cy="2492375"/>
          </a:xfrm>
          <a:prstGeom prst="rect">
            <a:avLst/>
          </a:prstGeom>
        </p:spPr>
      </p:pic>
      <p:sp>
        <p:nvSpPr>
          <p:cNvPr id="57" name="Rectangle 56"/>
          <p:cNvSpPr/>
          <p:nvPr/>
        </p:nvSpPr>
        <p:spPr>
          <a:xfrm>
            <a:off x="619187" y="-20366"/>
            <a:ext cx="843123" cy="854980"/>
          </a:xfrm>
          <a:prstGeom prst="rect">
            <a:avLst/>
          </a:prstGeom>
          <a:solidFill>
            <a:srgbClr val="F37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86" dirty="0"/>
          </a:p>
        </p:txBody>
      </p:sp>
      <p:pic>
        <p:nvPicPr>
          <p:cNvPr id="58" name="Picture 5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09082" y="278209"/>
            <a:ext cx="463332" cy="313238"/>
          </a:xfrm>
          <a:prstGeom prst="rect">
            <a:avLst/>
          </a:prstGeom>
        </p:spPr>
      </p:pic>
      <p:sp>
        <p:nvSpPr>
          <p:cNvPr id="59" name="TextBox 58"/>
          <p:cNvSpPr txBox="1"/>
          <p:nvPr/>
        </p:nvSpPr>
        <p:spPr>
          <a:xfrm>
            <a:off x="216408" y="871096"/>
            <a:ext cx="8158433" cy="707886"/>
          </a:xfrm>
          <a:prstGeom prst="rect">
            <a:avLst/>
          </a:prstGeom>
          <a:noFill/>
        </p:spPr>
        <p:txBody>
          <a:bodyPr wrap="square" rtlCol="0">
            <a:spAutoFit/>
          </a:bodyPr>
          <a:lstStyle/>
          <a:p>
            <a:r>
              <a:rPr lang="en-US" sz="4000" b="1" dirty="0">
                <a:solidFill>
                  <a:schemeClr val="bg1"/>
                </a:solidFill>
                <a:effectLst>
                  <a:outerShdw blurRad="38100" dist="38100" dir="2700000" algn="tl">
                    <a:srgbClr val="000000">
                      <a:alpha val="43137"/>
                    </a:srgbClr>
                  </a:outerShdw>
                </a:effectLst>
                <a:ea typeface="Gentona SemiBold" charset="0"/>
                <a:cs typeface="Gentona SemiBold" charset="0"/>
              </a:rPr>
              <a:t>PET 5936 Sports Supplements</a:t>
            </a:r>
          </a:p>
        </p:txBody>
      </p:sp>
      <p:sp>
        <p:nvSpPr>
          <p:cNvPr id="60" name="TextBox 59"/>
          <p:cNvSpPr txBox="1"/>
          <p:nvPr/>
        </p:nvSpPr>
        <p:spPr>
          <a:xfrm>
            <a:off x="178749" y="2198222"/>
            <a:ext cx="5393594" cy="557973"/>
          </a:xfrm>
          <a:prstGeom prst="rect">
            <a:avLst/>
          </a:prstGeom>
          <a:noFill/>
        </p:spPr>
        <p:txBody>
          <a:bodyPr wrap="square" rtlCol="0">
            <a:spAutoFit/>
          </a:bodyPr>
          <a:lstStyle/>
          <a:p>
            <a:r>
              <a:rPr lang="en-US" sz="1513" b="1" dirty="0">
                <a:solidFill>
                  <a:schemeClr val="bg1"/>
                </a:solidFill>
                <a:ea typeface="Gentona SemiBold" charset="0"/>
                <a:cs typeface="Gentona SemiBold" charset="0"/>
              </a:rPr>
              <a:t>PET 5936| Section 24342| Spring 2023</a:t>
            </a:r>
          </a:p>
          <a:p>
            <a:r>
              <a:rPr lang="en-US" sz="1513" b="1" dirty="0">
                <a:solidFill>
                  <a:schemeClr val="bg1"/>
                </a:solidFill>
                <a:ea typeface="Gentona SemiBold" charset="0"/>
                <a:cs typeface="Gentona SemiBold" charset="0"/>
                <a:hlinkClick r:id="rId5"/>
              </a:rPr>
              <a:t>bgordon1@ufl.edu</a:t>
            </a:r>
            <a:endParaRPr lang="en-US" sz="1513" b="1" dirty="0">
              <a:solidFill>
                <a:schemeClr val="bg1"/>
              </a:solidFill>
              <a:ea typeface="Gentona SemiBold" charset="0"/>
              <a:cs typeface="Gentona SemiBold" charset="0"/>
            </a:endParaRPr>
          </a:p>
        </p:txBody>
      </p:sp>
      <p:sp>
        <p:nvSpPr>
          <p:cNvPr id="39" name="TextBox 38"/>
          <p:cNvSpPr txBox="1"/>
          <p:nvPr/>
        </p:nvSpPr>
        <p:spPr>
          <a:xfrm>
            <a:off x="179854" y="2779434"/>
            <a:ext cx="7412691" cy="769441"/>
          </a:xfrm>
          <a:prstGeom prst="rect">
            <a:avLst/>
          </a:prstGeom>
          <a:solidFill>
            <a:schemeClr val="bg1"/>
          </a:solidFill>
        </p:spPr>
        <p:txBody>
          <a:bodyPr wrap="square" rtlCol="0">
            <a:spAutoFit/>
          </a:bodyPr>
          <a:lstStyle/>
          <a:p>
            <a:r>
              <a:rPr lang="en-US" sz="1100" b="1" dirty="0"/>
              <a:t>This course Is dedicated sport supplements and their effects on athletes and sports as a whole.  The course will begin by examining the common aspects of diet and how supplements can influence different components. Then the history of sports supplements will be reviewed along with current regulations that govern sports supplements. Lastly, supplements that are currently being sold and used throughout the world will be reviewed and discussed.</a:t>
            </a:r>
          </a:p>
        </p:txBody>
      </p:sp>
      <p:sp>
        <p:nvSpPr>
          <p:cNvPr id="32" name="TextBox 31"/>
          <p:cNvSpPr txBox="1"/>
          <p:nvPr/>
        </p:nvSpPr>
        <p:spPr>
          <a:xfrm>
            <a:off x="226551" y="4833847"/>
            <a:ext cx="3716373" cy="1277273"/>
          </a:xfrm>
          <a:prstGeom prst="rect">
            <a:avLst/>
          </a:prstGeom>
          <a:solidFill>
            <a:schemeClr val="bg1"/>
          </a:solidFill>
        </p:spPr>
        <p:txBody>
          <a:bodyPr wrap="square" rtlCol="0">
            <a:spAutoFit/>
          </a:bodyPr>
          <a:lstStyle/>
          <a:p>
            <a:r>
              <a:rPr lang="en-US" sz="1100" b="1" dirty="0">
                <a:solidFill>
                  <a:srgbClr val="FF5B19"/>
                </a:solidFill>
                <a:latin typeface="Rockwell" panose="02060603020205020403" pitchFamily="18" charset="0"/>
              </a:rPr>
              <a:t>Instructor</a:t>
            </a:r>
          </a:p>
          <a:p>
            <a:r>
              <a:rPr lang="en-US" sz="1100" dirty="0"/>
              <a:t>Ben Gordon, </a:t>
            </a:r>
            <a:r>
              <a:rPr lang="en-US" sz="1100" dirty="0" err="1"/>
              <a:t>Ph.D</a:t>
            </a:r>
            <a:r>
              <a:rPr lang="en-US" sz="1100" dirty="0"/>
              <a:t>, CEP, CSCS</a:t>
            </a:r>
          </a:p>
          <a:p>
            <a:r>
              <a:rPr lang="en-US" sz="1100" dirty="0"/>
              <a:t>Office:  FLG106I</a:t>
            </a:r>
          </a:p>
          <a:p>
            <a:r>
              <a:rPr lang="en-US" sz="1100" dirty="0"/>
              <a:t>Office Phone:  352-294-1755</a:t>
            </a:r>
          </a:p>
          <a:p>
            <a:r>
              <a:rPr lang="en-US" sz="1100" dirty="0"/>
              <a:t>Email:  bgordon1@ufl.edu</a:t>
            </a:r>
          </a:p>
          <a:p>
            <a:r>
              <a:rPr lang="en-US" sz="1100" dirty="0"/>
              <a:t>Preferred Method of Contact: email</a:t>
            </a:r>
          </a:p>
          <a:p>
            <a:endParaRPr lang="en-US" sz="1100" b="1" dirty="0">
              <a:solidFill>
                <a:srgbClr val="FF5B19"/>
              </a:solidFill>
            </a:endParaRPr>
          </a:p>
        </p:txBody>
      </p:sp>
      <p:sp>
        <p:nvSpPr>
          <p:cNvPr id="14" name="TextBox 13"/>
          <p:cNvSpPr txBox="1"/>
          <p:nvPr/>
        </p:nvSpPr>
        <p:spPr>
          <a:xfrm>
            <a:off x="258570" y="5916902"/>
            <a:ext cx="3118009" cy="938719"/>
          </a:xfrm>
          <a:prstGeom prst="rect">
            <a:avLst/>
          </a:prstGeom>
          <a:solidFill>
            <a:schemeClr val="bg1"/>
          </a:solidFill>
        </p:spPr>
        <p:txBody>
          <a:bodyPr wrap="square" rtlCol="0">
            <a:spAutoFit/>
          </a:bodyPr>
          <a:lstStyle/>
          <a:p>
            <a:r>
              <a:rPr lang="en-US" sz="1100" b="1" dirty="0">
                <a:solidFill>
                  <a:srgbClr val="FF5B19"/>
                </a:solidFill>
                <a:latin typeface="Rockwell" panose="02060603020205020403" pitchFamily="18" charset="0"/>
              </a:rPr>
              <a:t>Course Requirements (Change)</a:t>
            </a:r>
          </a:p>
          <a:p>
            <a:r>
              <a:rPr lang="en-US" sz="1100" dirty="0"/>
              <a:t>35% - Exams </a:t>
            </a:r>
          </a:p>
          <a:p>
            <a:r>
              <a:rPr lang="en-US" sz="1100" dirty="0"/>
              <a:t>35% - Final Oral Exam (Presentation)</a:t>
            </a:r>
          </a:p>
          <a:p>
            <a:r>
              <a:rPr lang="en-US" sz="1100" dirty="0"/>
              <a:t>25% -  Quizzes  </a:t>
            </a:r>
          </a:p>
          <a:p>
            <a:r>
              <a:rPr lang="en-US" sz="1100" dirty="0"/>
              <a:t>5% - Your Story Assignment (Introduction)</a:t>
            </a:r>
          </a:p>
        </p:txBody>
      </p:sp>
      <p:pic>
        <p:nvPicPr>
          <p:cNvPr id="4" name="Picture 3"/>
          <p:cNvPicPr>
            <a:picLocks noChangeAspect="1"/>
          </p:cNvPicPr>
          <p:nvPr/>
        </p:nvPicPr>
        <p:blipFill rotWithShape="1">
          <a:blip r:embed="rId6">
            <a:extLst>
              <a:ext uri="{28A0092B-C50C-407E-A947-70E740481C1C}">
                <a14:useLocalDpi xmlns:a14="http://schemas.microsoft.com/office/drawing/2010/main" val="0"/>
              </a:ext>
            </a:extLst>
          </a:blip>
          <a:srcRect l="1247" t="4033" r="7363" b="4145"/>
          <a:stretch/>
        </p:blipFill>
        <p:spPr>
          <a:xfrm>
            <a:off x="940243" y="7248026"/>
            <a:ext cx="2288988" cy="782562"/>
          </a:xfrm>
          <a:prstGeom prst="rect">
            <a:avLst/>
          </a:prstGeom>
          <a:ln w="19050">
            <a:solidFill>
              <a:srgbClr val="FF5B19"/>
            </a:solidFill>
          </a:ln>
        </p:spPr>
      </p:pic>
      <p:pic>
        <p:nvPicPr>
          <p:cNvPr id="8" name="Picture 7">
            <a:extLst>
              <a:ext uri="{FF2B5EF4-FFF2-40B4-BE49-F238E27FC236}">
                <a16:creationId xmlns:a16="http://schemas.microsoft.com/office/drawing/2014/main" id="{680D65ED-E535-4C08-B48A-BC8FECC52248}"/>
              </a:ext>
            </a:extLst>
          </p:cNvPr>
          <p:cNvPicPr>
            <a:picLocks noChangeAspect="1"/>
          </p:cNvPicPr>
          <p:nvPr/>
        </p:nvPicPr>
        <p:blipFill rotWithShape="1">
          <a:blip r:embed="rId7">
            <a:extLst>
              <a:ext uri="{28A0092B-C50C-407E-A947-70E740481C1C}">
                <a14:useLocalDpi xmlns:a14="http://schemas.microsoft.com/office/drawing/2010/main" val="0"/>
              </a:ext>
            </a:extLst>
          </a:blip>
          <a:srcRect l="17059" r="23412" b="18869"/>
          <a:stretch/>
        </p:blipFill>
        <p:spPr>
          <a:xfrm>
            <a:off x="4226993" y="5029200"/>
            <a:ext cx="3402106" cy="3013822"/>
          </a:xfrm>
          <a:prstGeom prst="rect">
            <a:avLst/>
          </a:prstGeom>
        </p:spPr>
      </p:pic>
    </p:spTree>
    <p:extLst>
      <p:ext uri="{BB962C8B-B14F-4D97-AF65-F5344CB8AC3E}">
        <p14:creationId xmlns:p14="http://schemas.microsoft.com/office/powerpoint/2010/main" val="260362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903" y="87446"/>
            <a:ext cx="4485441" cy="338554"/>
          </a:xfrm>
          <a:prstGeom prst="rect">
            <a:avLst/>
          </a:prstGeom>
          <a:noFill/>
        </p:spPr>
        <p:txBody>
          <a:bodyPr wrap="square" rtlCol="0">
            <a:spAutoFit/>
          </a:bodyPr>
          <a:lstStyle/>
          <a:p>
            <a:pPr marL="0" marR="0" lvl="0" indent="0" algn="l" defTabSz="855544"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5B19"/>
                </a:solidFill>
                <a:effectLst/>
                <a:uLnTx/>
                <a:uFillTx/>
                <a:latin typeface="Rockwell" panose="02060603020205020403" pitchFamily="18" charset="0"/>
              </a:rPr>
              <a:t>Course </a:t>
            </a:r>
            <a:r>
              <a:rPr lang="en-US" sz="1600" b="1" dirty="0">
                <a:solidFill>
                  <a:srgbClr val="FF5B19"/>
                </a:solidFill>
                <a:latin typeface="Rockwell" panose="02060603020205020403" pitchFamily="18" charset="0"/>
              </a:rPr>
              <a:t>Schedule</a:t>
            </a:r>
            <a:endParaRPr kumimoji="0" lang="en-US" sz="1600" b="1" i="0" u="none" strike="noStrike" kern="1200" cap="none" spc="0" normalizeH="0" baseline="0" noProof="0" dirty="0">
              <a:ln>
                <a:noFill/>
              </a:ln>
              <a:solidFill>
                <a:prstClr val="black"/>
              </a:solidFill>
              <a:effectLst/>
              <a:uLnTx/>
              <a:uFillTx/>
              <a:latin typeface="Rockwell" panose="02060603020205020403" pitchFamily="18" charset="0"/>
            </a:endParaRPr>
          </a:p>
        </p:txBody>
      </p:sp>
      <p:sp>
        <p:nvSpPr>
          <p:cNvPr id="2" name="TextBox 1"/>
          <p:cNvSpPr txBox="1"/>
          <p:nvPr/>
        </p:nvSpPr>
        <p:spPr>
          <a:xfrm>
            <a:off x="3945195" y="840658"/>
            <a:ext cx="147484" cy="140109"/>
          </a:xfrm>
          <a:prstGeom prst="rect">
            <a:avLst/>
          </a:prstGeom>
          <a:solidFill>
            <a:schemeClr val="bg1"/>
          </a:solidFill>
        </p:spPr>
        <p:txBody>
          <a:bodyPr wrap="square" rtlCol="0">
            <a:spAutoFit/>
          </a:bodyPr>
          <a:lstStyle/>
          <a:p>
            <a:endParaRPr lang="en-US" dirty="0"/>
          </a:p>
        </p:txBody>
      </p:sp>
      <p:sp>
        <p:nvSpPr>
          <p:cNvPr id="9" name="TextBox 8"/>
          <p:cNvSpPr txBox="1"/>
          <p:nvPr/>
        </p:nvSpPr>
        <p:spPr>
          <a:xfrm>
            <a:off x="3945195" y="456945"/>
            <a:ext cx="147484" cy="111521"/>
          </a:xfrm>
          <a:prstGeom prst="rect">
            <a:avLst/>
          </a:prstGeom>
          <a:solidFill>
            <a:schemeClr val="bg1"/>
          </a:solidFill>
        </p:spPr>
        <p:txBody>
          <a:bodyPr wrap="square" rtlCol="0">
            <a:spAutoFit/>
          </a:bodyPr>
          <a:lstStyle/>
          <a:p>
            <a:endParaRPr lang="en-US" dirty="0"/>
          </a:p>
        </p:txBody>
      </p:sp>
      <p:sp>
        <p:nvSpPr>
          <p:cNvPr id="11" name="TextBox 10"/>
          <p:cNvSpPr txBox="1"/>
          <p:nvPr/>
        </p:nvSpPr>
        <p:spPr>
          <a:xfrm>
            <a:off x="3945195" y="1427808"/>
            <a:ext cx="147485" cy="128148"/>
          </a:xfrm>
          <a:prstGeom prst="rect">
            <a:avLst/>
          </a:prstGeom>
          <a:solidFill>
            <a:schemeClr val="bg1"/>
          </a:solidFill>
        </p:spPr>
        <p:txBody>
          <a:bodyPr wrap="square" rtlCol="0">
            <a:spAutoFit/>
          </a:bodyPr>
          <a:lstStyle/>
          <a:p>
            <a:endParaRPr lang="en-US" dirty="0"/>
          </a:p>
        </p:txBody>
      </p:sp>
      <p:sp>
        <p:nvSpPr>
          <p:cNvPr id="13" name="TextBox 12"/>
          <p:cNvSpPr txBox="1"/>
          <p:nvPr/>
        </p:nvSpPr>
        <p:spPr>
          <a:xfrm>
            <a:off x="3875883" y="1775407"/>
            <a:ext cx="302713" cy="351635"/>
          </a:xfrm>
          <a:prstGeom prst="rect">
            <a:avLst/>
          </a:prstGeom>
          <a:solidFill>
            <a:schemeClr val="bg1"/>
          </a:solidFill>
        </p:spPr>
        <p:txBody>
          <a:bodyPr wrap="square" rtlCol="0">
            <a:spAutoFit/>
          </a:bodyPr>
          <a:lstStyle/>
          <a:p>
            <a:endParaRPr lang="en-US"/>
          </a:p>
        </p:txBody>
      </p:sp>
      <p:sp>
        <p:nvSpPr>
          <p:cNvPr id="16" name="TextBox 15"/>
          <p:cNvSpPr txBox="1"/>
          <p:nvPr/>
        </p:nvSpPr>
        <p:spPr>
          <a:xfrm>
            <a:off x="3893590" y="3067279"/>
            <a:ext cx="249712" cy="78915"/>
          </a:xfrm>
          <a:prstGeom prst="rect">
            <a:avLst/>
          </a:prstGeom>
          <a:solidFill>
            <a:schemeClr val="bg1"/>
          </a:solidFill>
        </p:spPr>
        <p:txBody>
          <a:bodyPr wrap="square" rtlCol="0">
            <a:spAutoFit/>
          </a:bodyPr>
          <a:lstStyle/>
          <a:p>
            <a:endParaRPr lang="en-US"/>
          </a:p>
        </p:txBody>
      </p:sp>
      <p:sp>
        <p:nvSpPr>
          <p:cNvPr id="18" name="TextBox 17"/>
          <p:cNvSpPr txBox="1"/>
          <p:nvPr/>
        </p:nvSpPr>
        <p:spPr>
          <a:xfrm>
            <a:off x="3854799" y="3306512"/>
            <a:ext cx="327294" cy="351635"/>
          </a:xfrm>
          <a:prstGeom prst="rect">
            <a:avLst/>
          </a:prstGeom>
          <a:solidFill>
            <a:schemeClr val="bg1"/>
          </a:solidFill>
        </p:spPr>
        <p:txBody>
          <a:bodyPr wrap="square" rtlCol="0">
            <a:spAutoFit/>
          </a:bodyPr>
          <a:lstStyle/>
          <a:p>
            <a:endParaRPr lang="en-US" dirty="0"/>
          </a:p>
        </p:txBody>
      </p:sp>
      <p:sp>
        <p:nvSpPr>
          <p:cNvPr id="19" name="TextBox 18"/>
          <p:cNvSpPr txBox="1"/>
          <p:nvPr/>
        </p:nvSpPr>
        <p:spPr>
          <a:xfrm>
            <a:off x="3788434" y="3800399"/>
            <a:ext cx="434033" cy="400937"/>
          </a:xfrm>
          <a:prstGeom prst="rect">
            <a:avLst/>
          </a:prstGeom>
          <a:solidFill>
            <a:schemeClr val="bg1"/>
          </a:solidFill>
        </p:spPr>
        <p:txBody>
          <a:bodyPr wrap="square" rtlCol="0">
            <a:spAutoFit/>
          </a:bodyPr>
          <a:lstStyle/>
          <a:p>
            <a:endParaRPr lang="en-US" dirty="0"/>
          </a:p>
        </p:txBody>
      </p:sp>
      <p:sp>
        <p:nvSpPr>
          <p:cNvPr id="20" name="TextBox 19"/>
          <p:cNvSpPr txBox="1"/>
          <p:nvPr/>
        </p:nvSpPr>
        <p:spPr>
          <a:xfrm>
            <a:off x="3908081" y="4383933"/>
            <a:ext cx="262898" cy="208399"/>
          </a:xfrm>
          <a:prstGeom prst="rect">
            <a:avLst/>
          </a:prstGeom>
          <a:solidFill>
            <a:schemeClr val="bg1"/>
          </a:solidFill>
        </p:spPr>
        <p:txBody>
          <a:bodyPr wrap="square" rtlCol="0">
            <a:spAutoFit/>
          </a:bodyPr>
          <a:lstStyle/>
          <a:p>
            <a:endParaRPr lang="en-US" dirty="0"/>
          </a:p>
        </p:txBody>
      </p:sp>
      <p:sp>
        <p:nvSpPr>
          <p:cNvPr id="21" name="TextBox 20"/>
          <p:cNvSpPr txBox="1"/>
          <p:nvPr/>
        </p:nvSpPr>
        <p:spPr>
          <a:xfrm>
            <a:off x="3875883" y="5073548"/>
            <a:ext cx="262898" cy="208399"/>
          </a:xfrm>
          <a:prstGeom prst="rect">
            <a:avLst/>
          </a:prstGeom>
          <a:solidFill>
            <a:schemeClr val="bg1"/>
          </a:solidFill>
        </p:spPr>
        <p:txBody>
          <a:bodyPr wrap="square" rtlCol="0">
            <a:spAutoFit/>
          </a:bodyPr>
          <a:lstStyle/>
          <a:p>
            <a:endParaRPr lang="en-US" dirty="0"/>
          </a:p>
        </p:txBody>
      </p:sp>
      <p:sp>
        <p:nvSpPr>
          <p:cNvPr id="22" name="TextBox 21"/>
          <p:cNvSpPr txBox="1"/>
          <p:nvPr/>
        </p:nvSpPr>
        <p:spPr>
          <a:xfrm flipH="1" flipV="1">
            <a:off x="3886216" y="5667238"/>
            <a:ext cx="262898" cy="217917"/>
          </a:xfrm>
          <a:prstGeom prst="rect">
            <a:avLst/>
          </a:prstGeom>
          <a:solidFill>
            <a:schemeClr val="bg1"/>
          </a:solidFill>
        </p:spPr>
        <p:txBody>
          <a:bodyPr wrap="square" rtlCol="0">
            <a:spAutoFit/>
          </a:bodyPr>
          <a:lstStyle/>
          <a:p>
            <a:endParaRPr lang="en-US" dirty="0"/>
          </a:p>
        </p:txBody>
      </p:sp>
      <p:sp>
        <p:nvSpPr>
          <p:cNvPr id="23" name="TextBox 22"/>
          <p:cNvSpPr txBox="1"/>
          <p:nvPr/>
        </p:nvSpPr>
        <p:spPr>
          <a:xfrm flipH="1" flipV="1">
            <a:off x="3915698" y="6403895"/>
            <a:ext cx="262898" cy="217917"/>
          </a:xfrm>
          <a:prstGeom prst="rect">
            <a:avLst/>
          </a:prstGeom>
          <a:solidFill>
            <a:schemeClr val="bg1"/>
          </a:solidFill>
        </p:spPr>
        <p:txBody>
          <a:bodyPr wrap="square" rtlCol="0">
            <a:spAutoFit/>
          </a:bodyPr>
          <a:lstStyle/>
          <a:p>
            <a:endParaRPr lang="en-US" dirty="0"/>
          </a:p>
        </p:txBody>
      </p:sp>
      <p:sp>
        <p:nvSpPr>
          <p:cNvPr id="24" name="TextBox 23"/>
          <p:cNvSpPr txBox="1"/>
          <p:nvPr/>
        </p:nvSpPr>
        <p:spPr>
          <a:xfrm flipH="1">
            <a:off x="3788434" y="6865624"/>
            <a:ext cx="434033" cy="414741"/>
          </a:xfrm>
          <a:prstGeom prst="rect">
            <a:avLst/>
          </a:prstGeom>
          <a:solidFill>
            <a:schemeClr val="bg1"/>
          </a:solidFill>
        </p:spPr>
        <p:txBody>
          <a:bodyPr wrap="square" rtlCol="0">
            <a:spAutoFit/>
          </a:bodyPr>
          <a:lstStyle/>
          <a:p>
            <a:endParaRPr lang="en-US" dirty="0"/>
          </a:p>
        </p:txBody>
      </p:sp>
      <p:sp>
        <p:nvSpPr>
          <p:cNvPr id="25" name="TextBox 24"/>
          <p:cNvSpPr txBox="1"/>
          <p:nvPr/>
        </p:nvSpPr>
        <p:spPr>
          <a:xfrm flipH="1" flipV="1">
            <a:off x="3844480" y="7644736"/>
            <a:ext cx="304633" cy="429480"/>
          </a:xfrm>
          <a:prstGeom prst="rect">
            <a:avLst/>
          </a:prstGeom>
          <a:solidFill>
            <a:schemeClr val="bg1"/>
          </a:solidFill>
        </p:spPr>
        <p:txBody>
          <a:bodyPr wrap="square" rtlCol="0">
            <a:spAutoFit/>
          </a:bodyPr>
          <a:lstStyle/>
          <a:p>
            <a:endParaRPr lang="en-US" dirty="0"/>
          </a:p>
        </p:txBody>
      </p:sp>
      <p:sp>
        <p:nvSpPr>
          <p:cNvPr id="26" name="TextBox 25"/>
          <p:cNvSpPr txBox="1"/>
          <p:nvPr/>
        </p:nvSpPr>
        <p:spPr>
          <a:xfrm flipH="1" flipV="1">
            <a:off x="3875897" y="8599305"/>
            <a:ext cx="262898" cy="217917"/>
          </a:xfrm>
          <a:prstGeom prst="rect">
            <a:avLst/>
          </a:prstGeom>
          <a:solidFill>
            <a:schemeClr val="bg1"/>
          </a:solidFill>
        </p:spPr>
        <p:txBody>
          <a:bodyPr wrap="square" rtlCol="0">
            <a:spAutoFit/>
          </a:bodyPr>
          <a:lstStyle/>
          <a:p>
            <a:endParaRPr lang="en-US" dirty="0"/>
          </a:p>
        </p:txBody>
      </p:sp>
      <p:sp>
        <p:nvSpPr>
          <p:cNvPr id="27" name="TextBox 26"/>
          <p:cNvSpPr txBox="1"/>
          <p:nvPr/>
        </p:nvSpPr>
        <p:spPr>
          <a:xfrm flipH="1" flipV="1">
            <a:off x="3932858" y="9396530"/>
            <a:ext cx="262898" cy="217917"/>
          </a:xfrm>
          <a:prstGeom prst="rect">
            <a:avLst/>
          </a:prstGeom>
          <a:solidFill>
            <a:schemeClr val="bg1"/>
          </a:solidFill>
        </p:spPr>
        <p:txBody>
          <a:bodyPr wrap="square" rtlCol="0">
            <a:spAutoFit/>
          </a:bodyPr>
          <a:lstStyle/>
          <a:p>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1986162872"/>
              </p:ext>
            </p:extLst>
          </p:nvPr>
        </p:nvGraphicFramePr>
        <p:xfrm>
          <a:off x="246903" y="456945"/>
          <a:ext cx="7278625" cy="9377982"/>
        </p:xfrm>
        <a:graphic>
          <a:graphicData uri="http://schemas.openxmlformats.org/drawingml/2006/table">
            <a:tbl>
              <a:tblPr firstRow="1" bandRow="1">
                <a:tableStyleId>{5C22544A-7EE6-4342-B048-85BDC9FD1C3A}</a:tableStyleId>
              </a:tblPr>
              <a:tblGrid>
                <a:gridCol w="926594">
                  <a:extLst>
                    <a:ext uri="{9D8B030D-6E8A-4147-A177-3AD203B41FA5}">
                      <a16:colId xmlns:a16="http://schemas.microsoft.com/office/drawing/2014/main" val="2353418882"/>
                    </a:ext>
                  </a:extLst>
                </a:gridCol>
                <a:gridCol w="2142727">
                  <a:extLst>
                    <a:ext uri="{9D8B030D-6E8A-4147-A177-3AD203B41FA5}">
                      <a16:colId xmlns:a16="http://schemas.microsoft.com/office/drawing/2014/main" val="283953615"/>
                    </a:ext>
                  </a:extLst>
                </a:gridCol>
                <a:gridCol w="1865376">
                  <a:extLst>
                    <a:ext uri="{9D8B030D-6E8A-4147-A177-3AD203B41FA5}">
                      <a16:colId xmlns:a16="http://schemas.microsoft.com/office/drawing/2014/main" val="2401651937"/>
                    </a:ext>
                  </a:extLst>
                </a:gridCol>
                <a:gridCol w="1414272">
                  <a:extLst>
                    <a:ext uri="{9D8B030D-6E8A-4147-A177-3AD203B41FA5}">
                      <a16:colId xmlns:a16="http://schemas.microsoft.com/office/drawing/2014/main" val="4197887951"/>
                    </a:ext>
                  </a:extLst>
                </a:gridCol>
                <a:gridCol w="929656">
                  <a:extLst>
                    <a:ext uri="{9D8B030D-6E8A-4147-A177-3AD203B41FA5}">
                      <a16:colId xmlns:a16="http://schemas.microsoft.com/office/drawing/2014/main" val="2441935315"/>
                    </a:ext>
                  </a:extLst>
                </a:gridCol>
              </a:tblGrid>
              <a:tr h="337868">
                <a:tc>
                  <a:txBody>
                    <a:bodyPr/>
                    <a:lstStyle/>
                    <a:p>
                      <a:pPr algn="ctr"/>
                      <a:r>
                        <a:rPr lang="en-US" sz="1400" dirty="0"/>
                        <a:t>Week #</a:t>
                      </a:r>
                    </a:p>
                  </a:txBody>
                  <a:tcPr/>
                </a:tc>
                <a:tc>
                  <a:txBody>
                    <a:bodyPr/>
                    <a:lstStyle/>
                    <a:p>
                      <a:pPr algn="ctr"/>
                      <a:r>
                        <a:rPr lang="en-US" sz="1400" dirty="0"/>
                        <a:t>Topic</a:t>
                      </a:r>
                    </a:p>
                  </a:txBody>
                  <a:tcPr/>
                </a:tc>
                <a:tc>
                  <a:txBody>
                    <a:bodyPr/>
                    <a:lstStyle/>
                    <a:p>
                      <a:pPr algn="ctr"/>
                      <a:r>
                        <a:rPr lang="en-US" sz="1400" dirty="0"/>
                        <a:t>Lecture Videos</a:t>
                      </a:r>
                    </a:p>
                  </a:txBody>
                  <a:tcPr/>
                </a:tc>
                <a:tc>
                  <a:txBody>
                    <a:bodyPr/>
                    <a:lstStyle/>
                    <a:p>
                      <a:pPr algn="ctr"/>
                      <a:r>
                        <a:rPr lang="en-US" sz="1200" dirty="0"/>
                        <a:t>Assignment</a:t>
                      </a:r>
                    </a:p>
                  </a:txBody>
                  <a:tcPr/>
                </a:tc>
                <a:tc>
                  <a:txBody>
                    <a:bodyPr/>
                    <a:lstStyle/>
                    <a:p>
                      <a:pPr algn="ctr"/>
                      <a:r>
                        <a:rPr lang="en-US" sz="1200" dirty="0"/>
                        <a:t>Due Date</a:t>
                      </a:r>
                    </a:p>
                  </a:txBody>
                  <a:tcPr/>
                </a:tc>
                <a:extLst>
                  <a:ext uri="{0D108BD9-81ED-4DB2-BD59-A6C34878D82A}">
                    <a16:rowId xmlns:a16="http://schemas.microsoft.com/office/drawing/2014/main" val="237865294"/>
                  </a:ext>
                </a:extLst>
              </a:tr>
              <a:tr h="337868">
                <a:tc>
                  <a:txBody>
                    <a:bodyPr/>
                    <a:lstStyle/>
                    <a:p>
                      <a:pPr algn="ctr"/>
                      <a:r>
                        <a:rPr lang="en-US" sz="1400" dirty="0">
                          <a:solidFill>
                            <a:schemeClr val="tx1"/>
                          </a:solidFill>
                        </a:rPr>
                        <a:t>Week #1</a:t>
                      </a:r>
                    </a:p>
                    <a:p>
                      <a:pPr algn="ct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Macronutrients: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Review on Friday 4p ET</a:t>
                      </a:r>
                      <a:endParaRPr lang="en-US" sz="1200" b="1" dirty="0">
                        <a:solidFill>
                          <a:schemeClr val="tx1"/>
                        </a:solidFill>
                      </a:endParaRPr>
                    </a:p>
                  </a:txBody>
                  <a:tcPr/>
                </a:tc>
                <a:tc>
                  <a:txBody>
                    <a:bodyPr/>
                    <a:lstStyle/>
                    <a:p>
                      <a:pPr algn="l"/>
                      <a:r>
                        <a:rPr lang="en-US" sz="1200" b="1" dirty="0">
                          <a:solidFill>
                            <a:schemeClr val="tx1"/>
                          </a:solidFill>
                        </a:rPr>
                        <a:t>Introduction Macros</a:t>
                      </a:r>
                    </a:p>
                    <a:p>
                      <a:pPr algn="l"/>
                      <a:r>
                        <a:rPr lang="en-US" sz="1200" b="1" dirty="0">
                          <a:solidFill>
                            <a:schemeClr val="tx1"/>
                          </a:solidFill>
                        </a:rPr>
                        <a:t>Carbohydrates 1 and 2</a:t>
                      </a:r>
                    </a:p>
                    <a:p>
                      <a:pPr algn="l"/>
                      <a:r>
                        <a:rPr lang="en-US" sz="1200" b="1" dirty="0">
                          <a:solidFill>
                            <a:schemeClr val="tx1"/>
                          </a:solidFill>
                        </a:rPr>
                        <a:t>Protein 1 and 2</a:t>
                      </a:r>
                    </a:p>
                  </a:txBody>
                  <a:tcPr/>
                </a:tc>
                <a:tc>
                  <a:txBody>
                    <a:bodyPr/>
                    <a:lstStyle/>
                    <a:p>
                      <a:pPr algn="l"/>
                      <a:endParaRPr lang="en-US" sz="1200" b="1" dirty="0">
                        <a:solidFill>
                          <a:schemeClr val="tx1"/>
                        </a:solidFill>
                      </a:endParaRPr>
                    </a:p>
                  </a:txBody>
                  <a:tcPr/>
                </a:tc>
                <a:tc>
                  <a:txBody>
                    <a:bodyPr/>
                    <a:lstStyle/>
                    <a:p>
                      <a:pPr algn="l"/>
                      <a:endParaRPr lang="en-US" sz="1200" b="1" dirty="0">
                        <a:solidFill>
                          <a:schemeClr val="tx1"/>
                        </a:solidFill>
                      </a:endParaRPr>
                    </a:p>
                  </a:txBody>
                  <a:tcPr/>
                </a:tc>
                <a:extLst>
                  <a:ext uri="{0D108BD9-81ED-4DB2-BD59-A6C34878D82A}">
                    <a16:rowId xmlns:a16="http://schemas.microsoft.com/office/drawing/2014/main" val="3999951479"/>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#2</a:t>
                      </a:r>
                    </a:p>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Macro and micronutrients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Review on Friday 4p ET</a:t>
                      </a:r>
                      <a:endParaRPr lang="en-US" sz="1200" b="1" dirty="0">
                        <a:solidFill>
                          <a:schemeClr val="tx1"/>
                        </a:solidFill>
                      </a:endParaRPr>
                    </a:p>
                  </a:txBody>
                  <a:tcPr/>
                </a:tc>
                <a:tc>
                  <a:txBody>
                    <a:bodyPr/>
                    <a:lstStyle/>
                    <a:p>
                      <a:pPr algn="l"/>
                      <a:r>
                        <a:rPr lang="en-US" sz="1200" b="1" dirty="0">
                          <a:solidFill>
                            <a:schemeClr val="tx1"/>
                          </a:solidFill>
                        </a:rPr>
                        <a:t>Fats 1 and 2</a:t>
                      </a:r>
                    </a:p>
                    <a:p>
                      <a:pPr algn="l"/>
                      <a:r>
                        <a:rPr lang="en-US" sz="1200" b="1" dirty="0">
                          <a:solidFill>
                            <a:schemeClr val="tx1"/>
                          </a:solidFill>
                        </a:rPr>
                        <a:t>Vitamins 1</a:t>
                      </a:r>
                    </a:p>
                  </a:txBody>
                  <a:tcPr/>
                </a:tc>
                <a:tc>
                  <a:txBody>
                    <a:bodyPr/>
                    <a:lstStyle/>
                    <a:p>
                      <a:pPr algn="l"/>
                      <a:r>
                        <a:rPr lang="en-US" sz="1200" b="1" dirty="0">
                          <a:solidFill>
                            <a:schemeClr val="tx1"/>
                          </a:solidFill>
                        </a:rPr>
                        <a:t>Quiz 1 </a:t>
                      </a:r>
                    </a:p>
                  </a:txBody>
                  <a:tcPr/>
                </a:tc>
                <a:tc>
                  <a:txBody>
                    <a:bodyPr/>
                    <a:lstStyle/>
                    <a:p>
                      <a:pPr algn="l"/>
                      <a:r>
                        <a:rPr lang="en-US" sz="1200" b="1" dirty="0">
                          <a:solidFill>
                            <a:schemeClr val="tx1"/>
                          </a:solidFill>
                        </a:rPr>
                        <a:t>1/19</a:t>
                      </a:r>
                    </a:p>
                  </a:txBody>
                  <a:tcPr/>
                </a:tc>
                <a:extLst>
                  <a:ext uri="{0D108BD9-81ED-4DB2-BD59-A6C34878D82A}">
                    <a16:rowId xmlns:a16="http://schemas.microsoft.com/office/drawing/2014/main" val="509058897"/>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#3</a:t>
                      </a:r>
                    </a:p>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Micronutrients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Review on Friday 4p ET</a:t>
                      </a:r>
                      <a:endParaRPr lang="en-US" sz="1200" b="1" dirty="0">
                        <a:solidFill>
                          <a:schemeClr val="tx1"/>
                        </a:solidFill>
                      </a:endParaRPr>
                    </a:p>
                  </a:txBody>
                  <a:tcPr/>
                </a:tc>
                <a:tc>
                  <a:txBody>
                    <a:bodyPr/>
                    <a:lstStyle/>
                    <a:p>
                      <a:pPr algn="l"/>
                      <a:r>
                        <a:rPr lang="en-US" sz="1200" b="1" dirty="0">
                          <a:solidFill>
                            <a:schemeClr val="tx1"/>
                          </a:solidFill>
                        </a:rPr>
                        <a:t>Vitamins 2 and 3</a:t>
                      </a:r>
                    </a:p>
                    <a:p>
                      <a:pPr algn="l"/>
                      <a:r>
                        <a:rPr lang="en-US" sz="1200" b="1" dirty="0">
                          <a:solidFill>
                            <a:schemeClr val="tx1"/>
                          </a:solidFill>
                        </a:rPr>
                        <a:t>Minerals</a:t>
                      </a:r>
                    </a:p>
                  </a:txBody>
                  <a:tcPr/>
                </a:tc>
                <a:tc>
                  <a:txBody>
                    <a:bodyPr/>
                    <a:lstStyle/>
                    <a:p>
                      <a:pPr algn="l"/>
                      <a:r>
                        <a:rPr lang="en-US" sz="1200" b="1" dirty="0">
                          <a:solidFill>
                            <a:schemeClr val="tx1"/>
                          </a:solidFill>
                        </a:rPr>
                        <a:t>Quiz 2</a:t>
                      </a:r>
                    </a:p>
                    <a:p>
                      <a:pPr algn="l"/>
                      <a:r>
                        <a:rPr lang="en-US" sz="1200" b="1" dirty="0">
                          <a:solidFill>
                            <a:schemeClr val="tx1"/>
                          </a:solidFill>
                        </a:rPr>
                        <a:t>Your Story Assignment</a:t>
                      </a:r>
                    </a:p>
                  </a:txBody>
                  <a:tcPr/>
                </a:tc>
                <a:tc>
                  <a:txBody>
                    <a:bodyPr/>
                    <a:lstStyle/>
                    <a:p>
                      <a:pPr algn="l"/>
                      <a:r>
                        <a:rPr lang="en-US" sz="1200" b="1" dirty="0">
                          <a:solidFill>
                            <a:schemeClr val="tx1"/>
                          </a:solidFill>
                        </a:rPr>
                        <a:t>1/26</a:t>
                      </a:r>
                    </a:p>
                    <a:p>
                      <a:pPr algn="l"/>
                      <a:endParaRPr lang="en-US" sz="1200" b="1" dirty="0">
                        <a:solidFill>
                          <a:schemeClr val="tx1"/>
                        </a:solidFill>
                      </a:endParaRPr>
                    </a:p>
                    <a:p>
                      <a:pPr algn="l"/>
                      <a:r>
                        <a:rPr lang="en-US" sz="1200" b="1" dirty="0">
                          <a:solidFill>
                            <a:schemeClr val="tx1"/>
                          </a:solidFill>
                        </a:rPr>
                        <a:t>1/28</a:t>
                      </a:r>
                    </a:p>
                  </a:txBody>
                  <a:tcPr/>
                </a:tc>
                <a:extLst>
                  <a:ext uri="{0D108BD9-81ED-4DB2-BD59-A6C34878D82A}">
                    <a16:rowId xmlns:a16="http://schemas.microsoft.com/office/drawing/2014/main" val="449079502"/>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#4</a:t>
                      </a:r>
                    </a:p>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Energy Balance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Exam Review on Thursday 4p ET</a:t>
                      </a:r>
                      <a:endParaRPr lang="en-US" sz="1200" b="1" dirty="0">
                        <a:solidFill>
                          <a:schemeClr val="tx1"/>
                        </a:solidFill>
                      </a:endParaRPr>
                    </a:p>
                  </a:txBody>
                  <a:tcPr/>
                </a:tc>
                <a:tc>
                  <a:txBody>
                    <a:bodyPr/>
                    <a:lstStyle/>
                    <a:p>
                      <a:pPr algn="l"/>
                      <a:r>
                        <a:rPr lang="en-US" sz="1200" b="1" dirty="0">
                          <a:solidFill>
                            <a:schemeClr val="tx1"/>
                          </a:solidFill>
                        </a:rPr>
                        <a:t>Energy Intake</a:t>
                      </a:r>
                    </a:p>
                    <a:p>
                      <a:pPr algn="l"/>
                      <a:r>
                        <a:rPr lang="en-US" sz="1200" b="1" dirty="0">
                          <a:solidFill>
                            <a:schemeClr val="tx1"/>
                          </a:solidFill>
                        </a:rPr>
                        <a:t>Energy Expenditure</a:t>
                      </a:r>
                    </a:p>
                  </a:txBody>
                  <a:tcPr/>
                </a:tc>
                <a:tc>
                  <a:txBody>
                    <a:bodyPr/>
                    <a:lstStyle/>
                    <a:p>
                      <a:pPr algn="l"/>
                      <a:r>
                        <a:rPr lang="en-US" sz="1200" b="1" dirty="0">
                          <a:solidFill>
                            <a:schemeClr val="tx1"/>
                          </a:solidFill>
                        </a:rPr>
                        <a:t>Quiz 3</a:t>
                      </a:r>
                    </a:p>
                    <a:p>
                      <a:pPr algn="l"/>
                      <a:r>
                        <a:rPr lang="en-US" sz="1200" b="1" dirty="0">
                          <a:solidFill>
                            <a:schemeClr val="tx1"/>
                          </a:solidFill>
                        </a:rPr>
                        <a:t>Exam 1</a:t>
                      </a:r>
                    </a:p>
                  </a:txBody>
                  <a:tcPr/>
                </a:tc>
                <a:tc>
                  <a:txBody>
                    <a:bodyPr/>
                    <a:lstStyle/>
                    <a:p>
                      <a:pPr algn="l"/>
                      <a:r>
                        <a:rPr lang="en-US" sz="1200" b="1" dirty="0">
                          <a:solidFill>
                            <a:schemeClr val="tx1"/>
                          </a:solidFill>
                        </a:rPr>
                        <a:t>1/31</a:t>
                      </a:r>
                    </a:p>
                    <a:p>
                      <a:pPr algn="l"/>
                      <a:r>
                        <a:rPr lang="en-US" sz="1200" b="1" dirty="0">
                          <a:solidFill>
                            <a:schemeClr val="tx1"/>
                          </a:solidFill>
                        </a:rPr>
                        <a:t>2/2</a:t>
                      </a:r>
                    </a:p>
                  </a:txBody>
                  <a:tcPr/>
                </a:tc>
                <a:extLst>
                  <a:ext uri="{0D108BD9-81ED-4DB2-BD59-A6C34878D82A}">
                    <a16:rowId xmlns:a16="http://schemas.microsoft.com/office/drawing/2014/main" val="1135776280"/>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#5</a:t>
                      </a:r>
                    </a:p>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History of Supplements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Review on Friday 4p ET</a:t>
                      </a:r>
                      <a:endParaRPr lang="en-US" sz="1200" b="1" dirty="0">
                        <a:solidFill>
                          <a:schemeClr val="tx1"/>
                        </a:solidFill>
                      </a:endParaRPr>
                    </a:p>
                  </a:txBody>
                  <a:tcPr/>
                </a:tc>
                <a:tc>
                  <a:txBody>
                    <a:bodyPr/>
                    <a:lstStyle/>
                    <a:p>
                      <a:pPr algn="l"/>
                      <a:r>
                        <a:rPr lang="en-US" sz="1200" b="1" dirty="0">
                          <a:solidFill>
                            <a:schemeClr val="tx1"/>
                          </a:solidFill>
                        </a:rPr>
                        <a:t>History of Supplements 1, 2 and 3</a:t>
                      </a:r>
                    </a:p>
                  </a:txBody>
                  <a:tcPr/>
                </a:tc>
                <a:tc>
                  <a:txBody>
                    <a:bodyPr/>
                    <a:lstStyle/>
                    <a:p>
                      <a:pPr algn="l"/>
                      <a:r>
                        <a:rPr lang="en-US" sz="1200" b="1" dirty="0">
                          <a:solidFill>
                            <a:schemeClr val="tx1"/>
                          </a:solidFill>
                        </a:rPr>
                        <a:t>Quiz 4</a:t>
                      </a:r>
                    </a:p>
                  </a:txBody>
                  <a:tcPr/>
                </a:tc>
                <a:tc>
                  <a:txBody>
                    <a:bodyPr/>
                    <a:lstStyle/>
                    <a:p>
                      <a:pPr algn="l"/>
                      <a:r>
                        <a:rPr lang="en-US" sz="1200" b="1" dirty="0">
                          <a:solidFill>
                            <a:schemeClr val="tx1"/>
                          </a:solidFill>
                        </a:rPr>
                        <a:t>2/9</a:t>
                      </a:r>
                    </a:p>
                  </a:txBody>
                  <a:tcPr/>
                </a:tc>
                <a:extLst>
                  <a:ext uri="{0D108BD9-81ED-4DB2-BD59-A6C34878D82A}">
                    <a16:rowId xmlns:a16="http://schemas.microsoft.com/office/drawing/2014/main" val="3781024482"/>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#6</a:t>
                      </a:r>
                    </a:p>
                    <a:p>
                      <a:pPr algn="ctr"/>
                      <a:endParaRPr lang="en-US" sz="1400" dirty="0">
                        <a:solidFill>
                          <a:schemeClr val="tx1"/>
                        </a:solidFill>
                      </a:endParaRPr>
                    </a:p>
                  </a:txBody>
                  <a:tcPr/>
                </a:tc>
                <a:tc>
                  <a:txBody>
                    <a:bodyPr/>
                    <a:lstStyle/>
                    <a:p>
                      <a:pPr marL="0" marR="0">
                        <a:lnSpc>
                          <a:spcPct val="115000"/>
                        </a:lnSpc>
                        <a:spcBef>
                          <a:spcPts val="0"/>
                        </a:spcBef>
                        <a:spcAft>
                          <a:spcPts val="0"/>
                        </a:spcAft>
                      </a:pPr>
                      <a:r>
                        <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Supplement Regulation</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Exam Review on Friday 4p ET</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US" sz="1200" b="1" dirty="0">
                          <a:solidFill>
                            <a:schemeClr val="tx1"/>
                          </a:solidFill>
                        </a:rPr>
                        <a:t>Supplement Regulation 1, 2,3, </a:t>
                      </a:r>
                    </a:p>
                  </a:txBody>
                  <a:tcPr/>
                </a:tc>
                <a:tc>
                  <a:txBody>
                    <a:bodyPr/>
                    <a:lstStyle/>
                    <a:p>
                      <a:pPr algn="l"/>
                      <a:endParaRPr lang="en-US" sz="1200" b="1" dirty="0">
                        <a:solidFill>
                          <a:schemeClr val="tx1"/>
                        </a:solidFill>
                      </a:endParaRPr>
                    </a:p>
                  </a:txBody>
                  <a:tcPr/>
                </a:tc>
                <a:tc>
                  <a:txBody>
                    <a:bodyPr/>
                    <a:lstStyle/>
                    <a:p>
                      <a:pPr algn="l"/>
                      <a:endParaRPr lang="en-US" sz="1200" b="1" dirty="0">
                        <a:solidFill>
                          <a:schemeClr val="tx1"/>
                        </a:solidFill>
                      </a:endParaRPr>
                    </a:p>
                  </a:txBody>
                  <a:tcPr/>
                </a:tc>
                <a:extLst>
                  <a:ext uri="{0D108BD9-81ED-4DB2-BD59-A6C34878D82A}">
                    <a16:rowId xmlns:a16="http://schemas.microsoft.com/office/drawing/2014/main" val="298023125"/>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#7</a:t>
                      </a:r>
                    </a:p>
                    <a:p>
                      <a:pPr algn="ct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Supplement Regulation and Phytochemicals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Review on Friday 4p ET</a:t>
                      </a:r>
                      <a:endParaRPr lang="en-US" sz="1200" b="1" dirty="0">
                        <a:solidFill>
                          <a:schemeClr val="tx1"/>
                        </a:solidFill>
                      </a:endParaRPr>
                    </a:p>
                  </a:txBody>
                  <a:tcPr/>
                </a:tc>
                <a:tc>
                  <a:txBody>
                    <a:bodyPr/>
                    <a:lstStyle/>
                    <a:p>
                      <a:pPr algn="l"/>
                      <a:r>
                        <a:rPr lang="en-US" sz="1200" b="1" dirty="0">
                          <a:solidFill>
                            <a:schemeClr val="tx1"/>
                          </a:solidFill>
                        </a:rPr>
                        <a:t>Supplement Regulation 4, 5 and 6</a:t>
                      </a:r>
                    </a:p>
                    <a:p>
                      <a:pPr algn="l"/>
                      <a:r>
                        <a:rPr lang="en-US" sz="1200" b="1" dirty="0">
                          <a:solidFill>
                            <a:schemeClr val="tx1"/>
                          </a:solidFill>
                        </a:rPr>
                        <a:t>Phytochemicals 1</a:t>
                      </a:r>
                    </a:p>
                  </a:txBody>
                  <a:tcPr/>
                </a:tc>
                <a:tc>
                  <a:txBody>
                    <a:bodyPr/>
                    <a:lstStyle/>
                    <a:p>
                      <a:pPr algn="l"/>
                      <a:r>
                        <a:rPr lang="en-US" sz="1200" b="1" dirty="0">
                          <a:solidFill>
                            <a:schemeClr val="tx1"/>
                          </a:solidFill>
                        </a:rPr>
                        <a:t>Quiz 5</a:t>
                      </a:r>
                    </a:p>
                    <a:p>
                      <a:pPr algn="l"/>
                      <a:r>
                        <a:rPr lang="en-US" sz="1200" b="1" dirty="0">
                          <a:solidFill>
                            <a:schemeClr val="tx1"/>
                          </a:solidFill>
                        </a:rPr>
                        <a:t>Exam 2</a:t>
                      </a:r>
                    </a:p>
                  </a:txBody>
                  <a:tcPr/>
                </a:tc>
                <a:tc>
                  <a:txBody>
                    <a:bodyPr/>
                    <a:lstStyle/>
                    <a:p>
                      <a:pPr algn="l"/>
                      <a:r>
                        <a:rPr lang="en-US" sz="1200" b="1" dirty="0">
                          <a:solidFill>
                            <a:schemeClr val="tx1"/>
                          </a:solidFill>
                        </a:rPr>
                        <a:t>2/21</a:t>
                      </a:r>
                    </a:p>
                    <a:p>
                      <a:pPr algn="l"/>
                      <a:r>
                        <a:rPr lang="en-US" sz="1200" b="1" dirty="0">
                          <a:solidFill>
                            <a:schemeClr val="tx1"/>
                          </a:solidFill>
                        </a:rPr>
                        <a:t>2/23</a:t>
                      </a:r>
                    </a:p>
                  </a:txBody>
                  <a:tcPr/>
                </a:tc>
                <a:extLst>
                  <a:ext uri="{0D108BD9-81ED-4DB2-BD59-A6C34878D82A}">
                    <a16:rowId xmlns:a16="http://schemas.microsoft.com/office/drawing/2014/main" val="4077630759"/>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#8</a:t>
                      </a:r>
                    </a:p>
                    <a:p>
                      <a:pPr algn="ctr"/>
                      <a:endParaRPr lang="en-US" sz="1400" dirty="0">
                        <a:solidFill>
                          <a:schemeClr val="tx1"/>
                        </a:solidFill>
                      </a:endParaRPr>
                    </a:p>
                  </a:txBody>
                  <a:tcPr/>
                </a:tc>
                <a:tc>
                  <a:txBody>
                    <a:bodyPr/>
                    <a:lstStyle/>
                    <a:p>
                      <a:pPr marL="0" marR="0">
                        <a:lnSpc>
                          <a:spcPct val="115000"/>
                        </a:lnSpc>
                        <a:spcBef>
                          <a:spcPts val="0"/>
                        </a:spcBef>
                        <a:spcAft>
                          <a:spcPts val="0"/>
                        </a:spcAft>
                      </a:pPr>
                      <a:r>
                        <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Phytochemicals</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Review on Friday 4p ET</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US" sz="1200" b="1" dirty="0">
                          <a:solidFill>
                            <a:schemeClr val="tx1"/>
                          </a:solidFill>
                        </a:rPr>
                        <a:t>Phytochemicals 2 and 3</a:t>
                      </a:r>
                    </a:p>
                  </a:txBody>
                  <a:tcPr/>
                </a:tc>
                <a:tc>
                  <a:txBody>
                    <a:bodyPr/>
                    <a:lstStyle/>
                    <a:p>
                      <a:pPr algn="l"/>
                      <a:r>
                        <a:rPr lang="en-US" sz="1200" b="1" dirty="0">
                          <a:solidFill>
                            <a:schemeClr val="tx1"/>
                          </a:solidFill>
                        </a:rPr>
                        <a:t>Quiz 6</a:t>
                      </a:r>
                    </a:p>
                  </a:txBody>
                  <a:tcPr/>
                </a:tc>
                <a:tc>
                  <a:txBody>
                    <a:bodyPr/>
                    <a:lstStyle/>
                    <a:p>
                      <a:pPr algn="l"/>
                      <a:r>
                        <a:rPr lang="en-US" sz="1200" b="1" dirty="0">
                          <a:solidFill>
                            <a:schemeClr val="tx1"/>
                          </a:solidFill>
                        </a:rPr>
                        <a:t>3/2</a:t>
                      </a:r>
                    </a:p>
                  </a:txBody>
                  <a:tcPr/>
                </a:tc>
                <a:extLst>
                  <a:ext uri="{0D108BD9-81ED-4DB2-BD59-A6C34878D82A}">
                    <a16:rowId xmlns:a16="http://schemas.microsoft.com/office/drawing/2014/main" val="3039591742"/>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#9</a:t>
                      </a:r>
                    </a:p>
                    <a:p>
                      <a:pPr algn="ct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Weight-loss supplements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Review on Friday 4p ET</a:t>
                      </a:r>
                      <a:endParaRPr lang="en-US" sz="1200" b="1" dirty="0">
                        <a:solidFill>
                          <a:schemeClr val="tx1"/>
                        </a:solidFill>
                      </a:endParaRPr>
                    </a:p>
                  </a:txBody>
                  <a:tcPr/>
                </a:tc>
                <a:tc>
                  <a:txBody>
                    <a:bodyPr/>
                    <a:lstStyle/>
                    <a:p>
                      <a:pPr algn="l"/>
                      <a:r>
                        <a:rPr lang="en-US" sz="1200" b="1" dirty="0">
                          <a:solidFill>
                            <a:schemeClr val="tx1"/>
                          </a:solidFill>
                        </a:rPr>
                        <a:t>Weight-loss Supplements 1 and 2</a:t>
                      </a:r>
                    </a:p>
                  </a:txBody>
                  <a:tcPr/>
                </a:tc>
                <a:tc>
                  <a:txBody>
                    <a:bodyPr/>
                    <a:lstStyle/>
                    <a:p>
                      <a:pPr algn="l"/>
                      <a:r>
                        <a:rPr lang="en-US" sz="1200" b="1" dirty="0">
                          <a:solidFill>
                            <a:schemeClr val="tx1"/>
                          </a:solidFill>
                        </a:rPr>
                        <a:t>Quiz 7</a:t>
                      </a:r>
                    </a:p>
                  </a:txBody>
                  <a:tcPr/>
                </a:tc>
                <a:tc>
                  <a:txBody>
                    <a:bodyPr/>
                    <a:lstStyle/>
                    <a:p>
                      <a:pPr algn="l"/>
                      <a:r>
                        <a:rPr lang="en-US" sz="1200" b="1" dirty="0">
                          <a:solidFill>
                            <a:schemeClr val="tx1"/>
                          </a:solidFill>
                        </a:rPr>
                        <a:t>3/9</a:t>
                      </a:r>
                    </a:p>
                  </a:txBody>
                  <a:tcPr/>
                </a:tc>
                <a:extLst>
                  <a:ext uri="{0D108BD9-81ED-4DB2-BD59-A6C34878D82A}">
                    <a16:rowId xmlns:a16="http://schemas.microsoft.com/office/drawing/2014/main" val="2306979136"/>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#10</a:t>
                      </a:r>
                    </a:p>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r>
                        <a:rPr lang="en-US" sz="1200" b="1" kern="1200" dirty="0">
                          <a:solidFill>
                            <a:schemeClr val="tx1"/>
                          </a:solidFill>
                          <a:effectLst/>
                          <a:latin typeface="+mn-lt"/>
                          <a:ea typeface="+mn-ea"/>
                          <a:cs typeface="+mn-cs"/>
                        </a:rPr>
                        <a:t>Anabolic and Weight-Gain Supplements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Review on Friday 4p ET</a:t>
                      </a:r>
                      <a:endParaRPr lang="en-US" sz="1200" b="1" dirty="0">
                        <a:solidFill>
                          <a:schemeClr val="tx1"/>
                        </a:solidFill>
                      </a:endParaRPr>
                    </a:p>
                  </a:txBody>
                  <a:tcPr/>
                </a:tc>
                <a:tc>
                  <a:txBody>
                    <a:bodyPr/>
                    <a:lstStyle/>
                    <a:p>
                      <a:pPr algn="l"/>
                      <a:r>
                        <a:rPr lang="en-US" sz="1200" b="1" dirty="0" err="1">
                          <a:solidFill>
                            <a:schemeClr val="tx1"/>
                          </a:solidFill>
                        </a:rPr>
                        <a:t>Anabolics</a:t>
                      </a:r>
                      <a:r>
                        <a:rPr lang="en-US" sz="1200" b="1" dirty="0">
                          <a:solidFill>
                            <a:schemeClr val="tx1"/>
                          </a:solidFill>
                        </a:rPr>
                        <a:t> 1-3</a:t>
                      </a:r>
                    </a:p>
                  </a:txBody>
                  <a:tcPr/>
                </a:tc>
                <a:tc>
                  <a:txBody>
                    <a:bodyPr/>
                    <a:lstStyle/>
                    <a:p>
                      <a:pPr algn="l"/>
                      <a:endParaRPr lang="en-US" sz="1200" b="1" dirty="0">
                        <a:solidFill>
                          <a:schemeClr val="tx1"/>
                        </a:solidFill>
                      </a:endParaRPr>
                    </a:p>
                  </a:txBody>
                  <a:tcPr/>
                </a:tc>
                <a:tc>
                  <a:txBody>
                    <a:bodyPr/>
                    <a:lstStyle/>
                    <a:p>
                      <a:pPr algn="l"/>
                      <a:endParaRPr lang="en-US" sz="1200" b="1" dirty="0">
                        <a:solidFill>
                          <a:schemeClr val="tx1"/>
                        </a:solidFill>
                      </a:endParaRPr>
                    </a:p>
                  </a:txBody>
                  <a:tcPr/>
                </a:tc>
                <a:extLst>
                  <a:ext uri="{0D108BD9-81ED-4DB2-BD59-A6C34878D82A}">
                    <a16:rowId xmlns:a16="http://schemas.microsoft.com/office/drawing/2014/main" val="1029916805"/>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#11</a:t>
                      </a:r>
                    </a:p>
                    <a:p>
                      <a:pPr algn="ctr"/>
                      <a:endParaRPr lang="en-US" sz="1400" dirty="0">
                        <a:solidFill>
                          <a:schemeClr val="tx1"/>
                        </a:solidFill>
                      </a:endParaRPr>
                    </a:p>
                  </a:txBody>
                  <a:tcPr/>
                </a:tc>
                <a:tc>
                  <a:txBody>
                    <a:bodyPr/>
                    <a:lstStyle/>
                    <a:p>
                      <a:pPr marL="0" marR="0">
                        <a:lnSpc>
                          <a:spcPct val="115000"/>
                        </a:lnSpc>
                        <a:spcBef>
                          <a:spcPts val="0"/>
                        </a:spcBef>
                        <a:spcAft>
                          <a:spcPts val="0"/>
                        </a:spcAft>
                      </a:pPr>
                      <a:r>
                        <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Anabolic and Weight Gain Supplements</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Exam Review on Friday 4p ET</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US" sz="1200" b="1" dirty="0" err="1">
                          <a:solidFill>
                            <a:schemeClr val="tx1"/>
                          </a:solidFill>
                        </a:rPr>
                        <a:t>Anabolics</a:t>
                      </a:r>
                      <a:r>
                        <a:rPr lang="en-US" sz="1200" b="1" dirty="0">
                          <a:solidFill>
                            <a:schemeClr val="tx1"/>
                          </a:solidFill>
                        </a:rPr>
                        <a:t> 4-6</a:t>
                      </a:r>
                    </a:p>
                  </a:txBody>
                  <a:tcPr/>
                </a:tc>
                <a:tc>
                  <a:txBody>
                    <a:bodyPr/>
                    <a:lstStyle/>
                    <a:p>
                      <a:pPr algn="l"/>
                      <a:r>
                        <a:rPr lang="en-US" sz="1200" b="1" dirty="0">
                          <a:solidFill>
                            <a:schemeClr val="tx1"/>
                          </a:solidFill>
                        </a:rPr>
                        <a:t>Quiz 8</a:t>
                      </a:r>
                    </a:p>
                  </a:txBody>
                  <a:tcPr/>
                </a:tc>
                <a:tc>
                  <a:txBody>
                    <a:bodyPr/>
                    <a:lstStyle/>
                    <a:p>
                      <a:pPr algn="l"/>
                      <a:r>
                        <a:rPr lang="en-US" sz="1200" b="1" dirty="0">
                          <a:solidFill>
                            <a:schemeClr val="tx1"/>
                          </a:solidFill>
                        </a:rPr>
                        <a:t>3/23</a:t>
                      </a:r>
                    </a:p>
                  </a:txBody>
                  <a:tcPr/>
                </a:tc>
                <a:extLst>
                  <a:ext uri="{0D108BD9-81ED-4DB2-BD59-A6C34878D82A}">
                    <a16:rowId xmlns:a16="http://schemas.microsoft.com/office/drawing/2014/main" val="2822570188"/>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#12</a:t>
                      </a:r>
                    </a:p>
                    <a:p>
                      <a:pPr algn="ctr"/>
                      <a:endParaRPr lang="en-US" sz="1400" dirty="0">
                        <a:solidFill>
                          <a:schemeClr val="tx1"/>
                        </a:solidFill>
                      </a:endParaRPr>
                    </a:p>
                  </a:txBody>
                  <a:tcPr/>
                </a:tc>
                <a:tc>
                  <a:txBody>
                    <a:bodyPr/>
                    <a:lstStyle/>
                    <a:p>
                      <a:pPr marL="0" marR="0">
                        <a:lnSpc>
                          <a:spcPct val="115000"/>
                        </a:lnSpc>
                        <a:spcBef>
                          <a:spcPts val="0"/>
                        </a:spcBef>
                        <a:spcAft>
                          <a:spcPts val="0"/>
                        </a:spcAft>
                      </a:pPr>
                      <a:r>
                        <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Endurance Supplements </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Review on Friday 4p ET</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US" sz="1200" b="1" dirty="0">
                          <a:solidFill>
                            <a:schemeClr val="tx1"/>
                          </a:solidFill>
                        </a:rPr>
                        <a:t>Endurance Supplements 1-2</a:t>
                      </a:r>
                    </a:p>
                  </a:txBody>
                  <a:tcPr/>
                </a:tc>
                <a:tc>
                  <a:txBody>
                    <a:bodyPr/>
                    <a:lstStyle/>
                    <a:p>
                      <a:pPr algn="l"/>
                      <a:r>
                        <a:rPr lang="en-US" sz="1200" b="1" dirty="0">
                          <a:solidFill>
                            <a:schemeClr val="tx1"/>
                          </a:solidFill>
                        </a:rPr>
                        <a:t>Quiz 9</a:t>
                      </a:r>
                    </a:p>
                    <a:p>
                      <a:pPr algn="l"/>
                      <a:r>
                        <a:rPr lang="en-US" sz="1200" b="1" dirty="0">
                          <a:solidFill>
                            <a:schemeClr val="tx1"/>
                          </a:solidFill>
                        </a:rPr>
                        <a:t>Exam 3</a:t>
                      </a:r>
                    </a:p>
                  </a:txBody>
                  <a:tcPr/>
                </a:tc>
                <a:tc>
                  <a:txBody>
                    <a:bodyPr/>
                    <a:lstStyle/>
                    <a:p>
                      <a:pPr algn="l"/>
                      <a:r>
                        <a:rPr lang="en-US" sz="1200" b="1" dirty="0">
                          <a:solidFill>
                            <a:schemeClr val="tx1"/>
                          </a:solidFill>
                        </a:rPr>
                        <a:t>3/28</a:t>
                      </a:r>
                    </a:p>
                    <a:p>
                      <a:pPr algn="l"/>
                      <a:r>
                        <a:rPr lang="en-US" sz="1200" b="1" dirty="0">
                          <a:solidFill>
                            <a:schemeClr val="tx1"/>
                          </a:solidFill>
                        </a:rPr>
                        <a:t>3/30</a:t>
                      </a:r>
                    </a:p>
                  </a:txBody>
                  <a:tcPr/>
                </a:tc>
                <a:extLst>
                  <a:ext uri="{0D108BD9-81ED-4DB2-BD59-A6C34878D82A}">
                    <a16:rowId xmlns:a16="http://schemas.microsoft.com/office/drawing/2014/main" val="3115790363"/>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#13</a:t>
                      </a:r>
                    </a:p>
                    <a:p>
                      <a:pPr algn="ctr"/>
                      <a:endParaRPr lang="en-US" sz="1400" dirty="0">
                        <a:solidFill>
                          <a:schemeClr val="tx1"/>
                        </a:solidFill>
                      </a:endParaRPr>
                    </a:p>
                  </a:txBody>
                  <a:tcPr/>
                </a:tc>
                <a:tc>
                  <a:txBody>
                    <a:bodyPr/>
                    <a:lstStyle/>
                    <a:p>
                      <a:pPr marL="0" marR="0">
                        <a:lnSpc>
                          <a:spcPct val="115000"/>
                        </a:lnSpc>
                        <a:spcBef>
                          <a:spcPts val="0"/>
                        </a:spcBef>
                        <a:spcAft>
                          <a:spcPts val="0"/>
                        </a:spcAft>
                      </a:pPr>
                      <a:r>
                        <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Endurance and Anaerobic Supplements</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Review on Friday 4p ET </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US" sz="1200" b="1" dirty="0">
                          <a:solidFill>
                            <a:schemeClr val="tx1"/>
                          </a:solidFill>
                        </a:rPr>
                        <a:t>Endurance Supplements 3</a:t>
                      </a:r>
                    </a:p>
                    <a:p>
                      <a:pPr algn="l"/>
                      <a:r>
                        <a:rPr lang="en-US" sz="1200" b="1" dirty="0">
                          <a:solidFill>
                            <a:schemeClr val="tx1"/>
                          </a:solidFill>
                        </a:rPr>
                        <a:t>Anaerobic Supplements 1 </a:t>
                      </a:r>
                    </a:p>
                  </a:txBody>
                  <a:tcPr/>
                </a:tc>
                <a:tc>
                  <a:txBody>
                    <a:bodyPr/>
                    <a:lstStyle/>
                    <a:p>
                      <a:pPr algn="l"/>
                      <a:r>
                        <a:rPr lang="en-US" sz="1200" b="1" dirty="0">
                          <a:solidFill>
                            <a:schemeClr val="tx1"/>
                          </a:solidFill>
                        </a:rPr>
                        <a:t>Quiz 10</a:t>
                      </a:r>
                    </a:p>
                  </a:txBody>
                  <a:tcPr/>
                </a:tc>
                <a:tc>
                  <a:txBody>
                    <a:bodyPr/>
                    <a:lstStyle/>
                    <a:p>
                      <a:pPr algn="l"/>
                      <a:r>
                        <a:rPr lang="en-US" sz="1200" b="1" dirty="0">
                          <a:solidFill>
                            <a:schemeClr val="tx1"/>
                          </a:solidFill>
                        </a:rPr>
                        <a:t>4/6</a:t>
                      </a:r>
                    </a:p>
                  </a:txBody>
                  <a:tcPr/>
                </a:tc>
                <a:extLst>
                  <a:ext uri="{0D108BD9-81ED-4DB2-BD59-A6C34878D82A}">
                    <a16:rowId xmlns:a16="http://schemas.microsoft.com/office/drawing/2014/main" val="2202292855"/>
                  </a:ext>
                </a:extLst>
              </a:tr>
              <a:tr h="337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#14</a:t>
                      </a:r>
                    </a:p>
                    <a:p>
                      <a:pPr algn="ctr"/>
                      <a:endParaRPr lang="en-US" sz="1400" dirty="0">
                        <a:solidFill>
                          <a:schemeClr val="tx1"/>
                        </a:solidFill>
                      </a:endParaRPr>
                    </a:p>
                  </a:txBody>
                  <a:tcPr/>
                </a:tc>
                <a:tc>
                  <a:txBody>
                    <a:bodyPr/>
                    <a:lstStyle/>
                    <a:p>
                      <a:pPr marL="0" marR="0">
                        <a:lnSpc>
                          <a:spcPct val="115000"/>
                        </a:lnSpc>
                        <a:spcBef>
                          <a:spcPts val="0"/>
                        </a:spcBef>
                        <a:spcAft>
                          <a:spcPts val="0"/>
                        </a:spcAft>
                      </a:pPr>
                      <a:r>
                        <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Anaerobic Supplements</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Review on Friday 4p ET</a:t>
                      </a:r>
                      <a:endParaRPr lang="en-US"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US" sz="1200" b="1" dirty="0">
                          <a:solidFill>
                            <a:schemeClr val="tx1"/>
                          </a:solidFill>
                        </a:rPr>
                        <a:t>Anaerobic Supplements 2 and 3</a:t>
                      </a:r>
                    </a:p>
                  </a:txBody>
                  <a:tcPr/>
                </a:tc>
                <a:tc>
                  <a:txBody>
                    <a:bodyPr/>
                    <a:lstStyle/>
                    <a:p>
                      <a:pPr algn="l"/>
                      <a:r>
                        <a:rPr lang="en-US" sz="1200" b="1" dirty="0">
                          <a:solidFill>
                            <a:schemeClr val="tx1"/>
                          </a:solidFill>
                        </a:rPr>
                        <a:t>Quiz 11</a:t>
                      </a:r>
                    </a:p>
                  </a:txBody>
                  <a:tcPr/>
                </a:tc>
                <a:tc>
                  <a:txBody>
                    <a:bodyPr/>
                    <a:lstStyle/>
                    <a:p>
                      <a:pPr algn="l"/>
                      <a:r>
                        <a:rPr lang="en-US" sz="1200" b="1" dirty="0">
                          <a:solidFill>
                            <a:schemeClr val="tx1"/>
                          </a:solidFill>
                        </a:rPr>
                        <a:t>4/13</a:t>
                      </a:r>
                    </a:p>
                  </a:txBody>
                  <a:tcPr/>
                </a:tc>
                <a:extLst>
                  <a:ext uri="{0D108BD9-81ED-4DB2-BD59-A6C34878D82A}">
                    <a16:rowId xmlns:a16="http://schemas.microsoft.com/office/drawing/2014/main" val="1514124798"/>
                  </a:ext>
                </a:extLst>
              </a:tr>
              <a:tr h="259080">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Week #15</a:t>
                      </a:r>
                    </a:p>
                    <a:p>
                      <a:pPr algn="ctr"/>
                      <a:endParaRPr lang="en-US" sz="1400" dirty="0">
                        <a:solidFill>
                          <a:schemeClr val="tx1"/>
                        </a:solidFill>
                      </a:endParaRPr>
                    </a:p>
                  </a:txBody>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Nutrient Timing</a:t>
                      </a:r>
                      <a:endParaRPr lang="en-US" sz="1200" kern="1200" dirty="0">
                        <a:solidFill>
                          <a:schemeClr val="tx1"/>
                        </a:solidFill>
                        <a:effectLst/>
                        <a:latin typeface="+mn-lt"/>
                        <a:ea typeface="+mn-ea"/>
                        <a:cs typeface="+mn-cs"/>
                      </a:endParaRPr>
                    </a:p>
                    <a:p>
                      <a:pPr algn="l"/>
                      <a:endParaRPr lang="en-US" sz="1200" b="1" dirty="0">
                        <a:solidFill>
                          <a:schemeClr val="tx1"/>
                        </a:solidFill>
                      </a:endParaRPr>
                    </a:p>
                  </a:txBody>
                  <a:tcPr/>
                </a:tc>
                <a:tc>
                  <a:txBody>
                    <a:bodyPr/>
                    <a:lstStyle/>
                    <a:p>
                      <a:pPr algn="l"/>
                      <a:r>
                        <a:rPr lang="en-US" sz="1200" b="1" dirty="0">
                          <a:solidFill>
                            <a:schemeClr val="tx1"/>
                          </a:solidFill>
                        </a:rPr>
                        <a:t>Nutrient Timing 1</a:t>
                      </a:r>
                    </a:p>
                  </a:txBody>
                  <a:tcPr/>
                </a:tc>
                <a:tc>
                  <a:txBody>
                    <a:bodyPr/>
                    <a:lstStyle/>
                    <a:p>
                      <a:pPr algn="l"/>
                      <a:endParaRPr lang="en-US" sz="1200" b="1" dirty="0">
                        <a:solidFill>
                          <a:schemeClr val="tx1"/>
                        </a:solidFill>
                      </a:endParaRPr>
                    </a:p>
                  </a:txBody>
                  <a:tcPr/>
                </a:tc>
                <a:tc>
                  <a:txBody>
                    <a:bodyPr/>
                    <a:lstStyle/>
                    <a:p>
                      <a:pPr algn="l"/>
                      <a:endParaRPr lang="en-US" sz="1200" b="1" dirty="0">
                        <a:solidFill>
                          <a:schemeClr val="tx1"/>
                        </a:solidFill>
                      </a:endParaRPr>
                    </a:p>
                  </a:txBody>
                  <a:tcPr/>
                </a:tc>
                <a:extLst>
                  <a:ext uri="{0D108BD9-81ED-4DB2-BD59-A6C34878D82A}">
                    <a16:rowId xmlns:a16="http://schemas.microsoft.com/office/drawing/2014/main" val="4094440533"/>
                  </a:ext>
                </a:extLst>
              </a:tr>
              <a:tr h="259080">
                <a:tc>
                  <a:txBody>
                    <a:bodyPr/>
                    <a:lstStyle/>
                    <a:p>
                      <a:pPr algn="ctr"/>
                      <a:r>
                        <a:rPr lang="en-US" sz="1400" dirty="0">
                          <a:solidFill>
                            <a:schemeClr val="tx1"/>
                          </a:solidFill>
                        </a:rPr>
                        <a:t>Week #16</a:t>
                      </a:r>
                    </a:p>
                  </a:txBody>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Nutrient Timing</a:t>
                      </a:r>
                      <a:endParaRPr lang="en-US" sz="1200" kern="1200" dirty="0">
                        <a:solidFill>
                          <a:schemeClr val="tx1"/>
                        </a:solidFill>
                        <a:effectLst/>
                        <a:latin typeface="+mn-lt"/>
                        <a:ea typeface="+mn-ea"/>
                        <a:cs typeface="+mn-cs"/>
                      </a:endParaRPr>
                    </a:p>
                    <a:p>
                      <a:pPr algn="l"/>
                      <a:endParaRPr lang="en-US" sz="1200" b="1" dirty="0">
                        <a:solidFill>
                          <a:schemeClr val="tx1"/>
                        </a:solidFill>
                      </a:endParaRPr>
                    </a:p>
                  </a:txBody>
                  <a:tcPr/>
                </a:tc>
                <a:tc>
                  <a:txBody>
                    <a:bodyPr/>
                    <a:lstStyle/>
                    <a:p>
                      <a:pPr algn="l"/>
                      <a:r>
                        <a:rPr lang="en-US" sz="1200" b="1" dirty="0">
                          <a:solidFill>
                            <a:schemeClr val="tx1"/>
                          </a:solidFill>
                        </a:rPr>
                        <a:t>Nutrient Timing 2</a:t>
                      </a:r>
                    </a:p>
                  </a:txBody>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Quiz 12</a:t>
                      </a:r>
                    </a:p>
                    <a:p>
                      <a:pPr algn="l"/>
                      <a:endParaRPr lang="en-US" sz="1200" b="1" dirty="0">
                        <a:solidFill>
                          <a:schemeClr val="tx1"/>
                        </a:solidFill>
                      </a:endParaRPr>
                    </a:p>
                  </a:txBody>
                  <a:tcPr/>
                </a:tc>
                <a:tc>
                  <a:txBody>
                    <a:bodyPr/>
                    <a:lstStyle/>
                    <a:p>
                      <a:pPr algn="l"/>
                      <a:r>
                        <a:rPr lang="en-US" sz="1200" b="1" dirty="0">
                          <a:solidFill>
                            <a:schemeClr val="tx1"/>
                          </a:solidFill>
                        </a:rPr>
                        <a:t>4/25</a:t>
                      </a:r>
                    </a:p>
                  </a:txBody>
                  <a:tcPr/>
                </a:tc>
                <a:extLst>
                  <a:ext uri="{0D108BD9-81ED-4DB2-BD59-A6C34878D82A}">
                    <a16:rowId xmlns:a16="http://schemas.microsoft.com/office/drawing/2014/main" val="793063935"/>
                  </a:ext>
                </a:extLst>
              </a:tr>
            </a:tbl>
          </a:graphicData>
        </a:graphic>
      </p:graphicFrame>
    </p:spTree>
    <p:extLst>
      <p:ext uri="{BB962C8B-B14F-4D97-AF65-F5344CB8AC3E}">
        <p14:creationId xmlns:p14="http://schemas.microsoft.com/office/powerpoint/2010/main" val="140026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04530" y="53788"/>
            <a:ext cx="3260842" cy="299313"/>
          </a:xfrm>
          <a:prstGeom prst="rect">
            <a:avLst/>
          </a:prstGeom>
          <a:solidFill>
            <a:schemeClr val="bg1"/>
          </a:solidFill>
        </p:spPr>
        <p:txBody>
          <a:bodyPr wrap="square" rtlCol="0">
            <a:spAutoFit/>
          </a:bodyPr>
          <a:lstStyle/>
          <a:p>
            <a:r>
              <a:rPr lang="en-US" sz="1345" b="1" dirty="0">
                <a:solidFill>
                  <a:srgbClr val="FF5B19"/>
                </a:solidFill>
                <a:latin typeface="Rockwell" panose="02060603020205020403" pitchFamily="18" charset="0"/>
              </a:rPr>
              <a:t>Course Requirements</a:t>
            </a:r>
            <a:endParaRPr lang="en-US" sz="367" b="1" dirty="0">
              <a:latin typeface="Rockwell" panose="02060603020205020403" pitchFamily="18" charset="0"/>
            </a:endParaRPr>
          </a:p>
        </p:txBody>
      </p:sp>
      <p:sp>
        <p:nvSpPr>
          <p:cNvPr id="4" name="TextBox 3"/>
          <p:cNvSpPr txBox="1"/>
          <p:nvPr/>
        </p:nvSpPr>
        <p:spPr>
          <a:xfrm>
            <a:off x="287384" y="579603"/>
            <a:ext cx="6923314" cy="6533327"/>
          </a:xfrm>
          <a:prstGeom prst="rect">
            <a:avLst/>
          </a:prstGeom>
          <a:solidFill>
            <a:schemeClr val="bg1"/>
          </a:solidFill>
        </p:spPr>
        <p:txBody>
          <a:bodyPr wrap="square" rtlCol="0">
            <a:spAutoFit/>
          </a:bodyPr>
          <a:lstStyle/>
          <a:p>
            <a:r>
              <a:rPr lang="en-US" sz="1100" dirty="0"/>
              <a:t>The assignments will be used to assess the student’s academic standing in this course. </a:t>
            </a:r>
            <a:r>
              <a:rPr lang="en-US" sz="1100" b="1" dirty="0"/>
              <a:t>Late assignments will not be accepted for credit unless arrangements have been made with the instructor prior to the due date for that particular assignment. </a:t>
            </a:r>
            <a:r>
              <a:rPr lang="en-US" sz="1100" dirty="0"/>
              <a:t>Failure to make prior arrangements may result in rejection of work submitted late as rescheduling/accepting assignments is at the discretion of the instructor. Requirements for class attendance and make-up exams, assignments, and other work are consistent with university policies: </a:t>
            </a:r>
            <a:r>
              <a:rPr lang="en-US" sz="1100" dirty="0">
                <a:hlinkClick r:id="rId2"/>
              </a:rPr>
              <a:t>https://catalog.ufl.edu/ugrad/current/regulations/info/attendance.aspx</a:t>
            </a:r>
            <a:r>
              <a:rPr lang="en-US" sz="1100" dirty="0"/>
              <a:t>.  </a:t>
            </a:r>
            <a:r>
              <a:rPr lang="en-US" sz="1100" b="1" dirty="0"/>
              <a:t> </a:t>
            </a:r>
          </a:p>
          <a:p>
            <a:endParaRPr lang="en-US" sz="1100" b="1" dirty="0"/>
          </a:p>
          <a:p>
            <a:endParaRPr lang="en-US" sz="1100" b="1" dirty="0">
              <a:solidFill>
                <a:srgbClr val="FF0000"/>
              </a:solidFill>
            </a:endParaRPr>
          </a:p>
          <a:p>
            <a:r>
              <a:rPr lang="en-US" sz="1100" b="1" u="sng" dirty="0">
                <a:solidFill>
                  <a:srgbClr val="FF5B19"/>
                </a:solidFill>
              </a:rPr>
              <a:t>35% -  Exams</a:t>
            </a:r>
          </a:p>
          <a:p>
            <a:r>
              <a:rPr lang="en-US" sz="1100" b="1" dirty="0"/>
              <a:t>4 Exams each 100 points </a:t>
            </a:r>
          </a:p>
          <a:p>
            <a:r>
              <a:rPr lang="en-US" sz="1100" b="1" dirty="0">
                <a:solidFill>
                  <a:srgbClr val="193DC0"/>
                </a:solidFill>
              </a:rPr>
              <a:t>Overview:  Students will be assessed throughout the semester by taking 4 exams.</a:t>
            </a:r>
          </a:p>
          <a:p>
            <a:r>
              <a:rPr lang="en-US" sz="1100" dirty="0"/>
              <a:t>Students need to review opening and closing dates for all four examinations.  These examinations are not open note, they are timed and students will have one attempt in completion.</a:t>
            </a:r>
          </a:p>
          <a:p>
            <a:endParaRPr lang="en-US" sz="1100" dirty="0">
              <a:solidFill>
                <a:srgbClr val="FF0000"/>
              </a:solidFill>
            </a:endParaRPr>
          </a:p>
          <a:p>
            <a:r>
              <a:rPr lang="en-US" sz="1100" b="1" u="sng" dirty="0">
                <a:solidFill>
                  <a:srgbClr val="FF5B19"/>
                </a:solidFill>
              </a:rPr>
              <a:t>35% - Quizzes</a:t>
            </a:r>
          </a:p>
          <a:p>
            <a:r>
              <a:rPr lang="en-US" sz="1100" b="1" dirty="0"/>
              <a:t>12 Quizzes each 10 points </a:t>
            </a:r>
          </a:p>
          <a:p>
            <a:r>
              <a:rPr lang="en-US" sz="1100" b="1" dirty="0">
                <a:solidFill>
                  <a:srgbClr val="193DC0"/>
                </a:solidFill>
              </a:rPr>
              <a:t>Overview:  Students will be assessed throughout the semester by taking 12 quizzes.</a:t>
            </a:r>
          </a:p>
          <a:p>
            <a:r>
              <a:rPr lang="en-US" sz="1100" dirty="0"/>
              <a:t>Students are required to complete quizzes and turn them in by due date assigned. </a:t>
            </a:r>
          </a:p>
          <a:p>
            <a:r>
              <a:rPr lang="en-US" sz="1100" dirty="0"/>
              <a:t>Please review each quiz’s instructions &amp; guidelines</a:t>
            </a:r>
          </a:p>
          <a:p>
            <a:pPr marL="171450" indent="-171450">
              <a:buFont typeface="Arial" panose="020B0604020202020204" pitchFamily="34" charset="0"/>
              <a:buChar char="•"/>
            </a:pPr>
            <a:r>
              <a:rPr lang="en-US" sz="1100" dirty="0"/>
              <a:t>Students will be assessed over all lecture videos covered since the previous quiz.  </a:t>
            </a:r>
            <a:endParaRPr lang="en-US" sz="1100" b="1" dirty="0">
              <a:solidFill>
                <a:srgbClr val="193DC0"/>
              </a:solidFill>
            </a:endParaRPr>
          </a:p>
          <a:p>
            <a:endParaRPr lang="en-US" sz="1100" b="1" dirty="0">
              <a:solidFill>
                <a:srgbClr val="FF0000"/>
              </a:solidFill>
            </a:endParaRPr>
          </a:p>
          <a:p>
            <a:r>
              <a:rPr lang="en-US" sz="1100" b="1" u="sng" dirty="0">
                <a:solidFill>
                  <a:srgbClr val="FF5B19"/>
                </a:solidFill>
              </a:rPr>
              <a:t>35% -  Final Oral Exam</a:t>
            </a:r>
          </a:p>
          <a:p>
            <a:r>
              <a:rPr lang="en-US" sz="1100" b="1" dirty="0"/>
              <a:t>1 Oral Exam worth 100 points</a:t>
            </a:r>
          </a:p>
          <a:p>
            <a:r>
              <a:rPr lang="en-US" sz="1100" b="1" dirty="0">
                <a:solidFill>
                  <a:srgbClr val="193DC0"/>
                </a:solidFill>
              </a:rPr>
              <a:t>Overview:  Students will be assessed throughout the semester by taking X quizzes.  </a:t>
            </a:r>
          </a:p>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Students will sign up for an oral exam in the last two weeks of the semester. When arriving at the oral exam, the student will be given an athlete with a specific health history, specific performance goals. </a:t>
            </a:r>
            <a:r>
              <a:rPr lang="en-US" sz="1100" dirty="0">
                <a:latin typeface="Calibri" panose="020F0502020204030204" pitchFamily="34" charset="0"/>
                <a:ea typeface="Times New Roman" panose="02020603050405020304" pitchFamily="18" charset="0"/>
                <a:cs typeface="Times New Roman" panose="02020603050405020304" pitchFamily="18" charset="0"/>
              </a:rPr>
              <a:t>Students will then be given a list of supplements that the athlete is taking</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The student will be expected to explain what the proposed benefits of the supplement are, whether the supplement is legal, whether it’s allowed by their sports governing board, and whether the student thinks the athlete should take it. The exam will last approximately 15 minutes. A rubric will be provided on Canvas.</a:t>
            </a:r>
          </a:p>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endParaRPr lang="en-US" sz="1100" b="1" dirty="0">
              <a:solidFill>
                <a:srgbClr val="FF0000"/>
              </a:solidFill>
            </a:endParaRPr>
          </a:p>
          <a:p>
            <a:r>
              <a:rPr lang="en-US" sz="1100" b="1" u="sng" dirty="0">
                <a:solidFill>
                  <a:srgbClr val="FF5B19"/>
                </a:solidFill>
              </a:rPr>
              <a:t>5% - Your Story Assignment</a:t>
            </a:r>
          </a:p>
          <a:p>
            <a:r>
              <a:rPr lang="en-US" sz="1100" b="1" dirty="0">
                <a:solidFill>
                  <a:srgbClr val="193DC0"/>
                </a:solidFill>
              </a:rPr>
              <a:t>Overview: Students will meet with the Instructor </a:t>
            </a:r>
          </a:p>
          <a:p>
            <a:r>
              <a:rPr lang="en-US" sz="1100" dirty="0"/>
              <a:t>This is a short assignment at the start of the semester to help Dr. Gordon get to know each student. There are 10 simple questions to answer and turn in. Students will then sign up for a 10 minute time slot to meet with Dr. Gordon.</a:t>
            </a:r>
          </a:p>
          <a:p>
            <a:endParaRPr lang="en-US" sz="1100" dirty="0"/>
          </a:p>
        </p:txBody>
      </p:sp>
    </p:spTree>
    <p:extLst>
      <p:ext uri="{BB962C8B-B14F-4D97-AF65-F5344CB8AC3E}">
        <p14:creationId xmlns:p14="http://schemas.microsoft.com/office/powerpoint/2010/main" val="70982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496" y="175510"/>
            <a:ext cx="7388351" cy="10079682"/>
          </a:xfrm>
          <a:prstGeom prst="rect">
            <a:avLst/>
          </a:prstGeom>
          <a:noFill/>
        </p:spPr>
        <p:txBody>
          <a:bodyPr wrap="square" rtlCol="0">
            <a:spAutoFit/>
          </a:bodyPr>
          <a:lstStyle/>
          <a:p>
            <a:r>
              <a:rPr lang="en-US" sz="1100" b="1" u="heavy" dirty="0"/>
              <a:t>Course Information and Policies</a:t>
            </a:r>
            <a:endParaRPr lang="en-US" sz="1100" b="1" u="sng" dirty="0"/>
          </a:p>
          <a:p>
            <a:r>
              <a:rPr lang="en-US" sz="1100" b="1" dirty="0"/>
              <a:t> </a:t>
            </a:r>
            <a:endParaRPr lang="en-US" sz="1100" dirty="0"/>
          </a:p>
          <a:p>
            <a:r>
              <a:rPr lang="en-US" sz="1100" dirty="0"/>
              <a:t>Students should be aware that online learning is different than a traditional classroom experience and can present unique challenges, particularly to individuals who do not possess good time management skills. The online classroom is available to you 24 hours a day. Unlike traditional instructional settings in which each student gets the same class at a set time and day, the online setting gives students the opportunity to tailor class to their particular learning style. You should note, however, that this course is not completely self- paced. As listed on the class calendar, there are select times during which units and course materials will be available and are due. You can view each unit’s lectures at any time during the dates in which that specific unit is open. Please note that all quizzes, exams, assignments, discussion posts, etc. must be completed and submitted by the due date listed on the syllabus. Quizzes and exams will only be available to you on the date(s) and time(s) listed on the syllabus. Since we will not have in-class meeting times for me to remind you of critical dates, it is essential to familiarize yourself with the course schedule, deadlines, and due dates.</a:t>
            </a:r>
          </a:p>
          <a:p>
            <a:r>
              <a:rPr lang="en-US" sz="1100" dirty="0"/>
              <a:t> </a:t>
            </a:r>
          </a:p>
          <a:p>
            <a:r>
              <a:rPr lang="en-US" sz="1100" b="1" u="heavy" dirty="0"/>
              <a:t>Make Up Policy:</a:t>
            </a:r>
            <a:endParaRPr lang="en-US" sz="1100" b="1" u="sng" dirty="0"/>
          </a:p>
          <a:p>
            <a:r>
              <a:rPr lang="en-US" sz="1100" dirty="0"/>
              <a:t>Assignments/Quizzes/Discussion posts/etc. will not be accepted late, and on some days more than one of these tasks may be due. If personal circumstances arise that may interfere with your ability to meet a deadline, </a:t>
            </a:r>
            <a:r>
              <a:rPr lang="en-US" sz="1100" b="1" dirty="0"/>
              <a:t>please let me know as soon as possible </a:t>
            </a:r>
            <a:r>
              <a:rPr lang="en-US" sz="1100" b="1" u="heavy" dirty="0"/>
              <a:t>before</a:t>
            </a:r>
            <a:r>
              <a:rPr lang="en-US" sz="1100" b="1" dirty="0"/>
              <a:t> the due date</a:t>
            </a:r>
            <a:r>
              <a:rPr lang="en-US" sz="1100" dirty="0"/>
              <a:t>. Please keep in mind only university authorized excuses will be accepted, and documentation must be provided. Requirements for make-up exams, assignments, and other work are consistent with university policies: </a:t>
            </a:r>
            <a:r>
              <a:rPr lang="en-US" sz="1100" u="sng" dirty="0">
                <a:hlinkClick r:id="rId2"/>
              </a:rPr>
              <a:t>https://catalog.ufl.edu/ugrad/current/regulations/info/attendance.aspx</a:t>
            </a:r>
            <a:endParaRPr lang="en-US" sz="1100" u="sng" dirty="0"/>
          </a:p>
          <a:p>
            <a:endParaRPr lang="en-US" sz="1100" u="sng" dirty="0"/>
          </a:p>
          <a:p>
            <a:r>
              <a:rPr lang="en-US" sz="1100" b="1" u="heavy" dirty="0"/>
              <a:t>Communication and Questions:</a:t>
            </a:r>
            <a:endParaRPr lang="en-US" sz="1100" b="1" u="sng" dirty="0"/>
          </a:p>
          <a:p>
            <a:r>
              <a:rPr lang="en-US" sz="1100" dirty="0"/>
              <a:t>Students are responsible for getting a University of Florida email account (e.g., john.doe@ufl.edu) and should use this email for all university related correspondence – The instructor may not read emails from or send emails to any non-UF email addresses (e.g., john.doe@hotmail.com). Email subject should start with “SPM 4723 – First name, Last name - …” Email use does not relieve students from the responsibility of confirming the communication with the instructor. Always sign your email – don’t make the instructor guess from whom the email was sent. The instructor will answer your email within the day, when possible</a:t>
            </a:r>
          </a:p>
          <a:p>
            <a:r>
              <a:rPr lang="en-US" sz="1100" dirty="0"/>
              <a:t> </a:t>
            </a:r>
          </a:p>
          <a:p>
            <a:r>
              <a:rPr lang="en-US" sz="1100" dirty="0"/>
              <a:t>You may email me through the course site with any questions or concerns you have, and I will attempt to respond to your emails within 24 hours (typically sooner). If you have an urgent issue, please call my office and/or email my personal UF email, </a:t>
            </a:r>
          </a:p>
          <a:p>
            <a:r>
              <a:rPr lang="en-US" sz="1100" dirty="0"/>
              <a:t>&lt;</a:t>
            </a:r>
            <a:r>
              <a:rPr lang="en-US" sz="1100" dirty="0">
                <a:solidFill>
                  <a:schemeClr val="accent1">
                    <a:lumMod val="75000"/>
                  </a:schemeClr>
                </a:solidFill>
              </a:rPr>
              <a:t> </a:t>
            </a:r>
            <a:r>
              <a:rPr lang="en-US" sz="1100" u="sng" dirty="0">
                <a:solidFill>
                  <a:srgbClr val="FF0000"/>
                </a:solidFill>
              </a:rPr>
              <a:t>bgordon1@ufl.edu</a:t>
            </a:r>
            <a:r>
              <a:rPr lang="en-US" sz="1100" dirty="0">
                <a:solidFill>
                  <a:srgbClr val="FF0000"/>
                </a:solidFill>
              </a:rPr>
              <a:t>&gt;. </a:t>
            </a:r>
          </a:p>
          <a:p>
            <a:r>
              <a:rPr lang="en-US" sz="1100" dirty="0"/>
              <a:t> </a:t>
            </a:r>
          </a:p>
          <a:p>
            <a:r>
              <a:rPr lang="en-US" sz="1100" dirty="0"/>
              <a:t>For general course questions, I encourage you to check the </a:t>
            </a:r>
            <a:r>
              <a:rPr lang="en-US" sz="1100" b="1" dirty="0"/>
              <a:t>Course Questions Discussion Board </a:t>
            </a:r>
            <a:r>
              <a:rPr lang="en-US" sz="1100" dirty="0"/>
              <a:t>since other students may have the same question. If you do not find an answer, post your question using a descriptive subject line. All students are expected to follow rules of common courtesy in email messages, discussions, chats, etc. Please review the </a:t>
            </a:r>
            <a:r>
              <a:rPr lang="en-US" sz="1100" u="sng" dirty="0">
                <a:hlinkClick r:id="rId3"/>
              </a:rPr>
              <a:t>Netiquette Guide</a:t>
            </a:r>
            <a:r>
              <a:rPr lang="en-US" sz="1100" dirty="0"/>
              <a:t> (also on course website) for further important information.</a:t>
            </a:r>
          </a:p>
          <a:p>
            <a:endParaRPr lang="en-US" sz="1100" dirty="0"/>
          </a:p>
          <a:p>
            <a:r>
              <a:rPr lang="en-US" sz="1100" b="1" u="heavy" dirty="0"/>
              <a:t>University Policy on Accommodating Students with Disabilities:</a:t>
            </a:r>
            <a:endParaRPr lang="en-US" sz="1100" b="1" u="sng" dirty="0"/>
          </a:p>
          <a:p>
            <a:r>
              <a:rPr lang="en-US" sz="1100" dirty="0"/>
              <a:t>Students with disabilities requesting accommodations should first register with the Disability Resource (DSR) Center (352-392-8565; </a:t>
            </a:r>
            <a:r>
              <a:rPr lang="en-US" sz="1100" dirty="0">
                <a:hlinkClick r:id="rId4"/>
              </a:rPr>
              <a:t>www.dso.ufl.edu/drc/) </a:t>
            </a:r>
            <a:r>
              <a:rPr lang="en-US" sz="1100" dirty="0"/>
              <a:t>by providing appropriate documentation. Once registered, students will receive an accommodation letter which must be presented to the instructor when requesting accommodation. You must submit this documentation to your instructor prior to submitting assignments or taking the quizzes or exams. Accommodations are not retroactive, therefore, students should contact the DSR office as soon as possible in the term for which they are seeking accommodations</a:t>
            </a:r>
          </a:p>
          <a:p>
            <a:endParaRPr lang="en-US" sz="1100" dirty="0"/>
          </a:p>
          <a:p>
            <a:r>
              <a:rPr lang="en-US" sz="1100" b="1" u="heavy" dirty="0"/>
              <a:t>Honor Code Policy:</a:t>
            </a:r>
            <a:endParaRPr lang="en-US" sz="1100" dirty="0"/>
          </a:p>
          <a:p>
            <a:r>
              <a:rPr lang="en-US" sz="1100" b="1" i="1" dirty="0"/>
              <a:t>“We, the members of the University of Florida community, pledge to hold ourselves and our peers to the highest standards of honesty and integrity.”</a:t>
            </a:r>
            <a:endParaRPr lang="en-US" sz="1100" dirty="0"/>
          </a:p>
          <a:p>
            <a:r>
              <a:rPr lang="en-US" sz="1100" b="1" i="1" dirty="0"/>
              <a:t> </a:t>
            </a:r>
            <a:endParaRPr lang="en-US" sz="1100" dirty="0"/>
          </a:p>
          <a:p>
            <a:r>
              <a:rPr lang="en-US" sz="1100" dirty="0"/>
              <a:t>The following pledge will be either required or implied on all work:</a:t>
            </a:r>
          </a:p>
          <a:p>
            <a:r>
              <a:rPr lang="en-US" sz="1100" dirty="0"/>
              <a:t>“On my honor, I have neither given nor received unauthorized aid in doing this assignment.”</a:t>
            </a:r>
          </a:p>
          <a:p>
            <a:r>
              <a:rPr lang="en-US" sz="1100" dirty="0"/>
              <a:t> </a:t>
            </a:r>
          </a:p>
          <a:p>
            <a:r>
              <a:rPr lang="en-US" sz="1100" dirty="0"/>
              <a:t>It is the duty of the student to abide by all rules set forth in the UF Undergraduate Catalog. Students are responsible for reporting any circumstances, which may facilitate academic dishonesty. University Policy on Academic Misconduct: Academic honesty and integrity are fundamental values of the University community. Students should be sure that they understand the UF Student Honor Code at: </a:t>
            </a:r>
          </a:p>
          <a:p>
            <a:r>
              <a:rPr lang="en-US" sz="1100" u="sng" dirty="0">
                <a:hlinkClick r:id="rId5"/>
              </a:rPr>
              <a:t>https://sccr.dso.ufl.edu/policies/student-honor-code-student-conduct-code/</a:t>
            </a:r>
            <a:endParaRPr lang="en-US" sz="1100" dirty="0"/>
          </a:p>
          <a:p>
            <a:endParaRPr lang="en-US" sz="1100" dirty="0"/>
          </a:p>
        </p:txBody>
      </p:sp>
      <p:sp>
        <p:nvSpPr>
          <p:cNvPr id="3" name="TextBox 2"/>
          <p:cNvSpPr txBox="1"/>
          <p:nvPr/>
        </p:nvSpPr>
        <p:spPr>
          <a:xfrm>
            <a:off x="158496" y="175510"/>
            <a:ext cx="3260842" cy="299313"/>
          </a:xfrm>
          <a:prstGeom prst="rect">
            <a:avLst/>
          </a:prstGeom>
          <a:solidFill>
            <a:schemeClr val="bg1"/>
          </a:solidFill>
        </p:spPr>
        <p:txBody>
          <a:bodyPr wrap="square" rtlCol="0">
            <a:spAutoFit/>
          </a:bodyPr>
          <a:lstStyle/>
          <a:p>
            <a:r>
              <a:rPr lang="en-US" sz="1345" b="1" dirty="0">
                <a:solidFill>
                  <a:srgbClr val="FF5B19"/>
                </a:solidFill>
                <a:latin typeface="Rockwell" panose="02060603020205020403" pitchFamily="18" charset="0"/>
              </a:rPr>
              <a:t>Course Policies &amp; Information</a:t>
            </a:r>
            <a:endParaRPr lang="en-US" sz="367" b="1" dirty="0">
              <a:latin typeface="Rockwell" panose="02060603020205020403" pitchFamily="18" charset="0"/>
            </a:endParaRPr>
          </a:p>
        </p:txBody>
      </p:sp>
    </p:spTree>
    <p:extLst>
      <p:ext uri="{BB962C8B-B14F-4D97-AF65-F5344CB8AC3E}">
        <p14:creationId xmlns:p14="http://schemas.microsoft.com/office/powerpoint/2010/main" val="291950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2069" y="256312"/>
            <a:ext cx="7318203" cy="9741128"/>
          </a:xfrm>
          <a:prstGeom prst="rect">
            <a:avLst/>
          </a:prstGeom>
          <a:noFill/>
        </p:spPr>
        <p:txBody>
          <a:bodyPr wrap="square" rtlCol="0">
            <a:spAutoFit/>
          </a:bodyPr>
          <a:lstStyle/>
          <a:p>
            <a:r>
              <a:rPr lang="en-US" sz="1100" b="1" u="heavy" dirty="0" err="1"/>
              <a:t>Honorlock</a:t>
            </a:r>
            <a:r>
              <a:rPr lang="en-US" sz="1100" b="1" u="heavy" dirty="0"/>
              <a:t> Quiz and Exam Proctoring Information:</a:t>
            </a:r>
          </a:p>
          <a:p>
            <a:r>
              <a:rPr lang="en-US" sz="1100" dirty="0" err="1"/>
              <a:t>Honorlock</a:t>
            </a:r>
            <a:r>
              <a:rPr lang="en-US" sz="1100" dirty="0"/>
              <a:t> will proctor your quizzes and examinations this semester.  </a:t>
            </a:r>
            <a:r>
              <a:rPr lang="en-US" sz="1100" dirty="0" err="1"/>
              <a:t>Honorlock</a:t>
            </a:r>
            <a:r>
              <a:rPr lang="en-US" sz="1100" dirty="0"/>
              <a:t> is an online proctoring service that allows you to take your exam from the comfort of your home.  You DO NOT need to create an account, download software or schedule an appointment in advance.  </a:t>
            </a:r>
            <a:r>
              <a:rPr lang="en-US" sz="1100" dirty="0" err="1"/>
              <a:t>Honorlock</a:t>
            </a:r>
            <a:r>
              <a:rPr lang="en-US" sz="1100" dirty="0"/>
              <a:t> is available 24/7 and all that is needed is a computer, a working </a:t>
            </a:r>
            <a:r>
              <a:rPr lang="en-US" sz="1100" dirty="0" err="1"/>
              <a:t>webam</a:t>
            </a:r>
            <a:r>
              <a:rPr lang="en-US" sz="1100" dirty="0"/>
              <a:t>, and a stable internet connection. </a:t>
            </a:r>
          </a:p>
          <a:p>
            <a:endParaRPr lang="en-US" sz="1100" dirty="0"/>
          </a:p>
          <a:p>
            <a:r>
              <a:rPr lang="en-US" sz="1100" dirty="0"/>
              <a:t>To get started, you will need Google Chrome and to download the </a:t>
            </a:r>
            <a:r>
              <a:rPr lang="en-US" sz="1100" dirty="0" err="1"/>
              <a:t>Honorlock</a:t>
            </a:r>
            <a:r>
              <a:rPr lang="en-US" sz="1100" dirty="0"/>
              <a:t> Chrome Extension.  You can download the extension at </a:t>
            </a:r>
            <a:r>
              <a:rPr lang="en-US" sz="1100" b="1" u="sng" dirty="0">
                <a:solidFill>
                  <a:schemeClr val="accent1">
                    <a:lumMod val="75000"/>
                  </a:schemeClr>
                </a:solidFill>
              </a:rPr>
              <a:t>wwww.honorlock.com/extension/install </a:t>
            </a:r>
          </a:p>
          <a:p>
            <a:endParaRPr lang="en-US" sz="1100" dirty="0"/>
          </a:p>
          <a:p>
            <a:r>
              <a:rPr lang="en-US" sz="1100" dirty="0"/>
              <a:t>When you are ready to test, log into Canvas/E-Learning, go to your course, and click on your exam.  Clicking launch Proctoring will begin the </a:t>
            </a:r>
            <a:r>
              <a:rPr lang="en-US" sz="1100" dirty="0" err="1"/>
              <a:t>Honorlock</a:t>
            </a:r>
            <a:r>
              <a:rPr lang="en-US" sz="1100" dirty="0"/>
              <a:t> authentication process, where you will take a picture of yourself, show your ID, and complete a scan of your room.  </a:t>
            </a:r>
            <a:r>
              <a:rPr lang="en-US" sz="1100" dirty="0" err="1"/>
              <a:t>Honorlock</a:t>
            </a:r>
            <a:r>
              <a:rPr lang="en-US" sz="1100" dirty="0"/>
              <a:t> will be recording your exam session by webcam as well as recording your screen.  </a:t>
            </a:r>
            <a:r>
              <a:rPr lang="en-US" sz="1100" dirty="0" err="1"/>
              <a:t>Honorlock</a:t>
            </a:r>
            <a:r>
              <a:rPr lang="en-US" sz="1100" dirty="0"/>
              <a:t> also has an integrity algorithm that can detect search-engine use, so please do not attempt to search for answers, even if it’s on a secondary device.</a:t>
            </a:r>
          </a:p>
          <a:p>
            <a:endParaRPr lang="en-US" sz="1100" dirty="0"/>
          </a:p>
          <a:p>
            <a:r>
              <a:rPr lang="en-US" sz="1100" dirty="0" err="1"/>
              <a:t>Honorlock</a:t>
            </a:r>
            <a:r>
              <a:rPr lang="en-US" sz="1100" dirty="0"/>
              <a:t> support is available 24/7/365.  If you encounter any issues, you may contact </a:t>
            </a:r>
            <a:r>
              <a:rPr lang="en-US" sz="1100" dirty="0" err="1"/>
              <a:t>Honorlock</a:t>
            </a:r>
            <a:r>
              <a:rPr lang="en-US" sz="1100" dirty="0"/>
              <a:t> by live chat, phone (844-243-2500), and/or email (</a:t>
            </a:r>
            <a:r>
              <a:rPr lang="en-US" sz="1100" b="1" u="sng" dirty="0">
                <a:solidFill>
                  <a:schemeClr val="accent1">
                    <a:lumMod val="75000"/>
                  </a:schemeClr>
                </a:solidFill>
              </a:rPr>
              <a:t>support@honorlock.com</a:t>
            </a:r>
            <a:r>
              <a:rPr lang="en-US" sz="1100" dirty="0"/>
              <a:t>)</a:t>
            </a:r>
          </a:p>
          <a:p>
            <a:endParaRPr lang="en-US" sz="1100" b="1" u="heavy" dirty="0"/>
          </a:p>
          <a:p>
            <a:r>
              <a:rPr lang="en-US" sz="1100" b="1" u="heavy" dirty="0"/>
              <a:t>Academic Integrity:</a:t>
            </a:r>
            <a:endParaRPr lang="en-US" sz="1100" dirty="0"/>
          </a:p>
          <a:p>
            <a:r>
              <a:rPr lang="en-US" sz="1100" dirty="0"/>
              <a:t>All students must adhere to university regulations regarding academic integrity. Any form of academic dishonesty (including but not limited to any form of cheating, plagiarism, misrepresentation, etc.) will not be tolerated. Any student guilty of academic dishonesty will receive a failing grade (E) for the course, and the matter will be forwarded to the UF Office Student Affairs and the Dean of Students.</a:t>
            </a:r>
          </a:p>
          <a:p>
            <a:r>
              <a:rPr lang="en-US" sz="1100" dirty="0"/>
              <a:t> </a:t>
            </a:r>
          </a:p>
          <a:p>
            <a:r>
              <a:rPr lang="en-US" sz="1100" b="1" u="heavy" dirty="0"/>
              <a:t>Grade Appeal Policy:</a:t>
            </a:r>
            <a:endParaRPr lang="en-US" sz="1100" dirty="0"/>
          </a:p>
          <a:p>
            <a:r>
              <a:rPr lang="en-US" sz="1100" dirty="0"/>
              <a:t>Should you want to contest a grade, you will have up to three (3) days after a grade has been posted to contact me and discuss your issue; after which the grade is final. Grades are based on a point scale and will not be rounded.</a:t>
            </a:r>
          </a:p>
          <a:p>
            <a:endParaRPr lang="en-US" sz="1100" b="1" u="heavy" dirty="0"/>
          </a:p>
          <a:p>
            <a:r>
              <a:rPr lang="en-US" sz="1100" b="1" u="heavy" dirty="0"/>
              <a:t>Getting Help:</a:t>
            </a:r>
            <a:endParaRPr lang="en-US" sz="1100" b="1" u="sng" dirty="0"/>
          </a:p>
          <a:p>
            <a:r>
              <a:rPr lang="en-US" sz="1100" dirty="0"/>
              <a:t> The University of Florida recognizes that pursuit of an online degree requires just as much student support as pursuit of a traditional on-campus degree and, therefore, each online program is responsible for providing the same student support services to both students who are in residence on the main campus and those who are seeking an online degree through distance learning. The following links provide support services for students:</a:t>
            </a:r>
          </a:p>
          <a:p>
            <a:endParaRPr lang="en-US" sz="1100" dirty="0"/>
          </a:p>
          <a:p>
            <a:r>
              <a:rPr lang="en-US" sz="1100" b="1" i="1" u="heavy" dirty="0">
                <a:hlinkClick r:id="rId2"/>
              </a:rPr>
              <a:t>Online Computing Help Desk- e-Learning Support Services</a:t>
            </a:r>
            <a:endParaRPr lang="en-US" sz="1100" b="1" dirty="0"/>
          </a:p>
          <a:p>
            <a:r>
              <a:rPr lang="en-US" sz="1100" dirty="0"/>
              <a:t>The UF Computing Help Desk is available to assist students with technical issues. If you have any issues accessing the online course material you must contact the UF Computing Help Desk immediately for assistance and obtain a case number. I will not accept late assignments, or change any course dates, due to technology difficulties if you do not have a case number </a:t>
            </a:r>
            <a:r>
              <a:rPr lang="en-US" sz="1100" u="sng" dirty="0"/>
              <a:t>prior</a:t>
            </a:r>
            <a:r>
              <a:rPr lang="en-US" sz="1100" dirty="0"/>
              <a:t> to the due date for the assignment.</a:t>
            </a:r>
          </a:p>
          <a:p>
            <a:r>
              <a:rPr lang="en-US" sz="1100" dirty="0"/>
              <a:t>For issues with technical difficulties in E-learning, please contact the UF Help Desk:</a:t>
            </a:r>
          </a:p>
          <a:p>
            <a:endParaRPr lang="en-US" sz="1100" dirty="0"/>
          </a:p>
          <a:p>
            <a:r>
              <a:rPr lang="en-US" sz="1100" u="sng" dirty="0">
                <a:hlinkClick r:id="rId3"/>
              </a:rPr>
              <a:t>helpdesk@ufl.edu</a:t>
            </a:r>
            <a:endParaRPr lang="en-US" sz="1100" dirty="0"/>
          </a:p>
          <a:p>
            <a:r>
              <a:rPr lang="en-US" sz="1100" dirty="0"/>
              <a:t>(352) 392-4357</a:t>
            </a:r>
          </a:p>
          <a:p>
            <a:r>
              <a:rPr lang="en-US" sz="1100" u="sng" dirty="0">
                <a:hlinkClick r:id="rId4"/>
              </a:rPr>
              <a:t>https://elearning.ufl.edu/student-help-faqs/</a:t>
            </a:r>
            <a:endParaRPr lang="en-US" sz="1100" dirty="0"/>
          </a:p>
          <a:p>
            <a:endParaRPr lang="en-US" sz="1100" dirty="0"/>
          </a:p>
          <a:p>
            <a:r>
              <a:rPr lang="en-US" sz="1100" dirty="0"/>
              <a:t>Other resources are available at:</a:t>
            </a:r>
            <a:r>
              <a:rPr lang="en-US" sz="1100" u="sng" dirty="0"/>
              <a:t> </a:t>
            </a:r>
            <a:r>
              <a:rPr lang="en-US" sz="1100" dirty="0"/>
              <a:t> </a:t>
            </a:r>
            <a:r>
              <a:rPr lang="en-US" sz="1100" u="sng" dirty="0">
                <a:hlinkClick r:id="rId5"/>
              </a:rPr>
              <a:t>https://distance.ufl.edu/getting-help/</a:t>
            </a:r>
            <a:endParaRPr lang="en-US" sz="1100" dirty="0"/>
          </a:p>
          <a:p>
            <a:r>
              <a:rPr lang="en-US" sz="1100" dirty="0"/>
              <a:t> </a:t>
            </a:r>
          </a:p>
          <a:p>
            <a:r>
              <a:rPr lang="en-US" sz="1100" b="1" i="1" u="sng" dirty="0">
                <a:hlinkClick r:id="rId6"/>
              </a:rPr>
              <a:t>Online Library Help Desk</a:t>
            </a:r>
            <a:endParaRPr lang="en-US" sz="1100" dirty="0"/>
          </a:p>
          <a:p>
            <a:r>
              <a:rPr lang="en-US" sz="1100" dirty="0"/>
              <a:t>The help desk is available to assist students with access to all of the UF Libraries resources.</a:t>
            </a:r>
          </a:p>
          <a:p>
            <a:endParaRPr lang="en-US" sz="1100" dirty="0"/>
          </a:p>
          <a:p>
            <a:r>
              <a:rPr lang="en-US" sz="1100" b="1" i="1" u="sng" dirty="0">
                <a:hlinkClick r:id="rId7"/>
              </a:rPr>
              <a:t>Disabilities Resource Center</a:t>
            </a:r>
            <a:endParaRPr lang="en-US" sz="1100" dirty="0"/>
          </a:p>
          <a:p>
            <a:r>
              <a:rPr lang="en-US" sz="1100" dirty="0"/>
              <a:t>Students requesting classroom accommodation must first register with the Dean of Students Office. The Dean of Students Office will provide documentation to the student who must then provide this documentation to the Instructor when requesting accommodation</a:t>
            </a:r>
            <a:r>
              <a:rPr lang="en-US" sz="1100" i="1" dirty="0"/>
              <a:t>. </a:t>
            </a:r>
            <a:r>
              <a:rPr lang="en-US" sz="1100" dirty="0"/>
              <a:t>If you have a physical, learning, sensory or psychological disability, please visit our Disabilities Resource Center.</a:t>
            </a:r>
          </a:p>
          <a:p>
            <a:endParaRPr lang="en-US" sz="1100" dirty="0"/>
          </a:p>
          <a:p>
            <a:endParaRPr lang="en-US" sz="1100" b="1" dirty="0"/>
          </a:p>
        </p:txBody>
      </p:sp>
    </p:spTree>
    <p:extLst>
      <p:ext uri="{BB962C8B-B14F-4D97-AF65-F5344CB8AC3E}">
        <p14:creationId xmlns:p14="http://schemas.microsoft.com/office/powerpoint/2010/main" val="3322960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8373" y="136021"/>
            <a:ext cx="6952443" cy="3985706"/>
          </a:xfrm>
          <a:prstGeom prst="rect">
            <a:avLst/>
          </a:prstGeom>
          <a:noFill/>
        </p:spPr>
        <p:txBody>
          <a:bodyPr wrap="square" rtlCol="0">
            <a:spAutoFit/>
          </a:bodyPr>
          <a:lstStyle/>
          <a:p>
            <a:endParaRPr lang="en-US" sz="1100" dirty="0"/>
          </a:p>
          <a:p>
            <a:r>
              <a:rPr lang="en-US" sz="1100" b="1" dirty="0"/>
              <a:t>U Matter, We Care - </a:t>
            </a:r>
            <a:r>
              <a:rPr lang="en-US" sz="1100" dirty="0"/>
              <a:t>Your well-being is important to the University of Florida. The U Matter, We Care initiative is committed to creating a culture of care on our campus by encouraging members of our community to look out for one another and to reach out for help if a member of our community is in need. If you or a friend is in distress, please contact </a:t>
            </a:r>
            <a:r>
              <a:rPr lang="en-US" sz="1100" u="sng" dirty="0">
                <a:hlinkClick r:id="rId2"/>
              </a:rPr>
              <a:t>umatter@ufl.edu</a:t>
            </a:r>
            <a:r>
              <a:rPr lang="en-US" sz="1100" dirty="0"/>
              <a:t> so that the U Matter, We Care Team can reach out to the student in distress. A nighttime and weekend crisis counselor is available by phone at 352-392-1575. The U Matter, We Care Team can help connect students to the many other helping resources available including, but not limited to, Victim Advocates, Housing staff, and the Counseling and Wellness Center. Please remember that asking for help is a sign of strength. In case of emergency, call 9-1-1. </a:t>
            </a:r>
          </a:p>
          <a:p>
            <a:endParaRPr lang="en-US" sz="1100" dirty="0"/>
          </a:p>
          <a:p>
            <a:r>
              <a:rPr lang="en-US" sz="1100" b="1" u="heavy" dirty="0"/>
              <a:t>Copyright Statement:</a:t>
            </a:r>
            <a:endParaRPr lang="en-US" sz="1100" dirty="0"/>
          </a:p>
          <a:p>
            <a:r>
              <a:rPr lang="en-US" sz="1100" dirty="0"/>
              <a:t>The materials used in this course are copyrighted. The content presented is the property of UF and may not be duplicated in any format without permission from the College of Health and Human Performance and UF, and may not be used for any commercial purposes.</a:t>
            </a:r>
          </a:p>
          <a:p>
            <a:br>
              <a:rPr lang="en-US" sz="1100" dirty="0"/>
            </a:br>
            <a:r>
              <a:rPr lang="en-US" sz="1100" dirty="0"/>
              <a:t>Content includes but is not limited to syllabi, videos, slides, quizzes, exams, lab problems, in-class materials, review sheets, and additional problem sets. Because these materials are copyrighted, you do not have the right to copy or distribute the course materials, unless permission is expressly granted. Students violating this policy may be subject to disciplinary action under the UF Conduct Code.</a:t>
            </a:r>
          </a:p>
          <a:p>
            <a:r>
              <a:rPr lang="en-US" sz="1100" dirty="0"/>
              <a:t> </a:t>
            </a:r>
          </a:p>
          <a:p>
            <a:r>
              <a:rPr lang="en-US" sz="1100" b="1" u="heavy" dirty="0"/>
              <a:t>Disclaimer:</a:t>
            </a:r>
            <a:r>
              <a:rPr lang="en-US" sz="1100" b="1" dirty="0"/>
              <a:t> </a:t>
            </a:r>
            <a:r>
              <a:rPr lang="en-US" sz="1100" dirty="0"/>
              <a:t>This syllabus represents the objectives and tentative plans for the course. As we go through the semester, those plans may need to change to enhance the class learning opportunity. Such changes, will be communicated clearly, are not unusual, and should be expected.</a:t>
            </a:r>
          </a:p>
        </p:txBody>
      </p:sp>
    </p:spTree>
    <p:extLst>
      <p:ext uri="{BB962C8B-B14F-4D97-AF65-F5344CB8AC3E}">
        <p14:creationId xmlns:p14="http://schemas.microsoft.com/office/powerpoint/2010/main" val="26688002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4568</TotalTime>
  <Words>2866</Words>
  <Application>Microsoft Office PowerPoint</Application>
  <PresentationFormat>Custom</PresentationFormat>
  <Paragraphs>233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Rockwell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Schmitt,Craig</dc:creator>
  <cp:lastModifiedBy>Ben Gordon</cp:lastModifiedBy>
  <cp:revision>149</cp:revision>
  <dcterms:created xsi:type="dcterms:W3CDTF">2019-08-02T14:44:25Z</dcterms:created>
  <dcterms:modified xsi:type="dcterms:W3CDTF">2023-01-05T20:43:05Z</dcterms:modified>
</cp:coreProperties>
</file>